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3" r:id="rId2"/>
  </p:sldMasterIdLst>
  <p:notesMasterIdLst>
    <p:notesMasterId r:id="rId29"/>
  </p:notesMasterIdLst>
  <p:sldIdLst>
    <p:sldId id="445" r:id="rId3"/>
    <p:sldId id="446" r:id="rId4"/>
    <p:sldId id="369" r:id="rId5"/>
    <p:sldId id="470" r:id="rId6"/>
    <p:sldId id="490" r:id="rId7"/>
    <p:sldId id="1039" r:id="rId8"/>
    <p:sldId id="1045" r:id="rId9"/>
    <p:sldId id="1114" r:id="rId10"/>
    <p:sldId id="481" r:id="rId11"/>
    <p:sldId id="1020" r:id="rId12"/>
    <p:sldId id="1038" r:id="rId13"/>
    <p:sldId id="471" r:id="rId14"/>
    <p:sldId id="494" r:id="rId15"/>
    <p:sldId id="480" r:id="rId16"/>
    <p:sldId id="485" r:id="rId17"/>
    <p:sldId id="486" r:id="rId18"/>
    <p:sldId id="487" r:id="rId19"/>
    <p:sldId id="488" r:id="rId20"/>
    <p:sldId id="491" r:id="rId21"/>
    <p:sldId id="492" r:id="rId22"/>
    <p:sldId id="496" r:id="rId23"/>
    <p:sldId id="497" r:id="rId24"/>
    <p:sldId id="495" r:id="rId25"/>
    <p:sldId id="472" r:id="rId26"/>
    <p:sldId id="429" r:id="rId27"/>
    <p:sldId id="493" r:id="rId2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6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387" autoAdjust="0"/>
    <p:restoredTop sz="87207" autoAdjust="0"/>
  </p:normalViewPr>
  <p:slideViewPr>
    <p:cSldViewPr>
      <p:cViewPr varScale="1">
        <p:scale>
          <a:sx n="77" d="100"/>
          <a:sy n="77" d="100"/>
        </p:scale>
        <p:origin x="1305" y="45"/>
      </p:cViewPr>
      <p:guideLst>
        <p:guide orient="horz" pos="2160"/>
        <p:guide pos="672"/>
      </p:guideLst>
    </p:cSldViewPr>
  </p:slideViewPr>
  <p:outlineViewPr>
    <p:cViewPr>
      <p:scale>
        <a:sx n="33" d="100"/>
        <a:sy n="33" d="100"/>
      </p:scale>
      <p:origin x="0" y="3040"/>
    </p:cViewPr>
  </p:outlineViewPr>
  <p:notesTextViewPr>
    <p:cViewPr>
      <p:scale>
        <a:sx n="100" d="100"/>
        <a:sy n="100" d="100"/>
      </p:scale>
      <p:origin x="0" y="0"/>
    </p:cViewPr>
  </p:notesTextViewPr>
  <p:sorterViewPr>
    <p:cViewPr varScale="1">
      <p:scale>
        <a:sx n="1" d="1"/>
        <a:sy n="1" d="1"/>
      </p:scale>
      <p:origin x="0" y="-4599"/>
    </p:cViewPr>
  </p:sorterViewPr>
  <p:notesViewPr>
    <p:cSldViewPr snapToGrid="0" snapToObjects="1">
      <p:cViewPr varScale="1">
        <p:scale>
          <a:sx n="96" d="100"/>
          <a:sy n="96" d="100"/>
        </p:scale>
        <p:origin x="-147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Times" pitchFamily="26"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a:latin typeface="Times" pitchFamily="26" charset="0"/>
                <a:ea typeface="+mn-ea"/>
                <a:cs typeface="+mn-cs"/>
              </a:defRPr>
            </a:lvl1pPr>
          </a:lstStyle>
          <a:p>
            <a:pPr>
              <a:defRPr/>
            </a:pPr>
            <a:fld id="{BDB83755-3E1A-7E4F-8877-6A197C797245}" type="datetime1">
              <a:rPr lang="en-US"/>
              <a:pPr>
                <a:defRPr/>
              </a:pPr>
              <a:t>10/30/2025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latin typeface="Times" pitchFamily="26"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0" hangingPunct="0">
              <a:defRPr sz="1200">
                <a:latin typeface="Times" pitchFamily="26" charset="0"/>
                <a:ea typeface="+mn-ea"/>
                <a:cs typeface="+mn-cs"/>
              </a:defRPr>
            </a:lvl1pPr>
          </a:lstStyle>
          <a:p>
            <a:pPr>
              <a:defRPr/>
            </a:pPr>
            <a:fld id="{796E87FD-43E7-A946-93A9-97BC7BACD458}" type="slidenum">
              <a:rPr lang="en-US"/>
              <a:pPr>
                <a:defRPr/>
              </a:pPr>
              <a:t>‹N›</a:t>
            </a:fld>
            <a:endParaRPr lang="en-US"/>
          </a:p>
        </p:txBody>
      </p:sp>
    </p:spTree>
    <p:extLst>
      <p:ext uri="{BB962C8B-B14F-4D97-AF65-F5344CB8AC3E}">
        <p14:creationId xmlns:p14="http://schemas.microsoft.com/office/powerpoint/2010/main" val="384050936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Geneva"/>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Geneva"/>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Geneva"/>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Geneva"/>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Geneva"/>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Geneva"/>
                <a:ea typeface="ＭＳ Ｐゴシック" charset="-128"/>
                <a:cs typeface="ＭＳ Ｐゴシック" charset="-128"/>
              </a:rPr>
              <a:t>Obesity (BMI≥30 kg/m</a:t>
            </a:r>
            <a:r>
              <a:rPr lang="en-US" sz="1200" b="0" i="0" kern="1200" baseline="30000" dirty="0">
                <a:solidFill>
                  <a:schemeClr val="tx1"/>
                </a:solidFill>
                <a:effectLst/>
                <a:latin typeface="Geneva"/>
                <a:ea typeface="ＭＳ Ｐゴシック" charset="-128"/>
                <a:cs typeface="ＭＳ Ｐゴシック" charset="-128"/>
              </a:rPr>
              <a:t>2</a:t>
            </a:r>
            <a:r>
              <a:rPr lang="en-US" sz="1200" b="0" i="0" kern="1200" dirty="0">
                <a:solidFill>
                  <a:schemeClr val="tx1"/>
                </a:solidFill>
                <a:effectLst/>
                <a:latin typeface="Geneva"/>
                <a:ea typeface="ＭＳ Ｐゴシック" charset="-128"/>
                <a:cs typeface="ＭＳ Ｐゴシック" charset="-128"/>
              </a:rPr>
              <a:t>) was found in 29% of the whole study cohort</a:t>
            </a:r>
            <a:endParaRPr lang="it-IT" dirty="0"/>
          </a:p>
        </p:txBody>
      </p:sp>
      <p:sp>
        <p:nvSpPr>
          <p:cNvPr id="4" name="Segnaposto numero diapositiva 3"/>
          <p:cNvSpPr>
            <a:spLocks noGrp="1"/>
          </p:cNvSpPr>
          <p:nvPr>
            <p:ph type="sldNum" sz="quarter" idx="10"/>
          </p:nvPr>
        </p:nvSpPr>
        <p:spPr/>
        <p:txBody>
          <a:bodyPr/>
          <a:lstStyle/>
          <a:p>
            <a:pPr>
              <a:defRPr/>
            </a:pPr>
            <a:fld id="{796E87FD-43E7-A946-93A9-97BC7BACD458}" type="slidenum">
              <a:rPr lang="en-US" smtClean="0"/>
              <a:pPr>
                <a:defRPr/>
              </a:pPr>
              <a:t>5</a:t>
            </a:fld>
            <a:endParaRPr lang="en-US"/>
          </a:p>
        </p:txBody>
      </p:sp>
    </p:spTree>
    <p:extLst>
      <p:ext uri="{BB962C8B-B14F-4D97-AF65-F5344CB8AC3E}">
        <p14:creationId xmlns:p14="http://schemas.microsoft.com/office/powerpoint/2010/main" val="2453110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14219">
              <a:defRPr/>
            </a:pPr>
            <a:r>
              <a:rPr lang="it-IT" dirty="0" err="1"/>
              <a:t>all</a:t>
            </a:r>
            <a:r>
              <a:rPr lang="it-IT" dirty="0"/>
              <a:t>-cause </a:t>
            </a:r>
            <a:r>
              <a:rPr lang="it-IT" dirty="0" err="1"/>
              <a:t>mortality</a:t>
            </a:r>
            <a:r>
              <a:rPr lang="it-IT" dirty="0"/>
              <a:t> </a:t>
            </a:r>
            <a:r>
              <a:rPr lang="it-IT" dirty="0" err="1"/>
              <a:t>hazard</a:t>
            </a:r>
            <a:r>
              <a:rPr lang="it-IT" dirty="0"/>
              <a:t> ratio (HR) = 1.85 (95% CI 1.19-2.88) </a:t>
            </a:r>
            <a:r>
              <a:rPr lang="it-IT" dirty="0" err="1"/>
              <a:t>comparing</a:t>
            </a:r>
            <a:r>
              <a:rPr lang="it-IT" dirty="0"/>
              <a:t> </a:t>
            </a:r>
            <a:r>
              <a:rPr lang="it-IT" dirty="0" err="1"/>
              <a:t>women</a:t>
            </a:r>
            <a:r>
              <a:rPr lang="it-IT" dirty="0"/>
              <a:t> with a BMI ≥ 35 kg/m(2) to </a:t>
            </a:r>
            <a:r>
              <a:rPr lang="it-IT" dirty="0" err="1"/>
              <a:t>women</a:t>
            </a:r>
            <a:r>
              <a:rPr lang="it-IT" dirty="0"/>
              <a:t> with BMI&lt; 25 kg/m(2). For </a:t>
            </a:r>
            <a:r>
              <a:rPr lang="it-IT" dirty="0" err="1"/>
              <a:t>endometrial</a:t>
            </a:r>
            <a:r>
              <a:rPr lang="it-IT" dirty="0"/>
              <a:t> </a:t>
            </a:r>
            <a:r>
              <a:rPr lang="it-IT" dirty="0" err="1"/>
              <a:t>cancer-specific</a:t>
            </a:r>
            <a:r>
              <a:rPr lang="it-IT" dirty="0"/>
              <a:t> </a:t>
            </a:r>
            <a:r>
              <a:rPr lang="it-IT" dirty="0" err="1"/>
              <a:t>mortality</a:t>
            </a:r>
            <a:r>
              <a:rPr lang="it-IT" dirty="0"/>
              <a:t> the HR = 2.23 (95% CI 1.09-4.54) </a:t>
            </a:r>
            <a:r>
              <a:rPr lang="it-IT" dirty="0" err="1"/>
              <a:t>comparing</a:t>
            </a:r>
            <a:r>
              <a:rPr lang="it-IT" dirty="0"/>
              <a:t> </a:t>
            </a:r>
            <a:r>
              <a:rPr lang="it-IT" dirty="0" err="1"/>
              <a:t>extreme</a:t>
            </a:r>
            <a:r>
              <a:rPr lang="it-IT" dirty="0"/>
              <a:t> BMI </a:t>
            </a:r>
            <a:r>
              <a:rPr lang="it-IT" dirty="0" err="1"/>
              <a:t>categories</a:t>
            </a:r>
            <a:endParaRPr lang="it-IT" dirty="0"/>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7B556C-A1AF-4A85-BCFB-E1A0FEFC149A}" type="slidenum">
              <a:rPr kumimoji="0" lang="it-IT"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it-IT"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46187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Geneva"/>
                <a:ea typeface="ＭＳ Ｐゴシック" charset="-128"/>
                <a:cs typeface="ＭＳ Ｐゴシック" charset="-128"/>
              </a:rPr>
              <a:t>The ‘obesity paradox’ has been reported in patients with cancer with a BMI in the range 25–35 kg/m</a:t>
            </a:r>
            <a:r>
              <a:rPr lang="en-US" sz="1200" b="0" i="0" kern="1200" baseline="30000" dirty="0">
                <a:solidFill>
                  <a:schemeClr val="tx1"/>
                </a:solidFill>
                <a:effectLst/>
                <a:latin typeface="Geneva"/>
                <a:ea typeface="ＭＳ Ｐゴシック" charset="-128"/>
                <a:cs typeface="ＭＳ Ｐゴシック" charset="-128"/>
              </a:rPr>
              <a:t>2</a:t>
            </a:r>
            <a:r>
              <a:rPr lang="en-US" sz="1200" b="0" i="0" kern="1200" dirty="0">
                <a:solidFill>
                  <a:schemeClr val="tx1"/>
                </a:solidFill>
                <a:effectLst/>
                <a:latin typeface="Geneva"/>
                <a:ea typeface="ＭＳ Ｐゴシック" charset="-128"/>
                <a:cs typeface="ＭＳ Ｐゴシック" charset="-128"/>
              </a:rPr>
              <a:t>. Potential explanations for the obesity paradox, sometimes reframed as the ‘BMI paradox’, include the use of BMI itself as the measure, as BMI does not factor in the extent or physiological distribution of adipose tissue, or the contribution of muscle mass or bone density to overall weight; it also does not account for differences in race, sex, ethnicity or age. The patient’s previous maximum BMI might be a more accurate measure of baseline BMI prior to cancer development and the effect of cancer treatment on body weight than the current BMI. People who smoke tend to have a lower BMI than people who do not smoke, as smoking is an appetite suppressant. Bias exists in cohort selection when comparing treatment and survival outcomes by using studies that did not set out to examine the effect of BMI on cancer outcomes. Reverse causation is also an important consideration in some instances, such as in sarcopenic obesity, where muscle loss caused by the developing </a:t>
            </a:r>
            <a:r>
              <a:rPr lang="en-US" sz="1200" b="0" i="0" kern="1200" dirty="0" err="1">
                <a:solidFill>
                  <a:schemeClr val="tx1"/>
                </a:solidFill>
                <a:effectLst/>
                <a:latin typeface="Geneva"/>
                <a:ea typeface="ＭＳ Ｐゴシック" charset="-128"/>
                <a:cs typeface="ＭＳ Ｐゴシック" charset="-128"/>
              </a:rPr>
              <a:t>tumour</a:t>
            </a:r>
            <a:r>
              <a:rPr lang="en-US" sz="1200" b="0" i="0" kern="1200" dirty="0">
                <a:solidFill>
                  <a:schemeClr val="tx1"/>
                </a:solidFill>
                <a:effectLst/>
                <a:latin typeface="Geneva"/>
                <a:ea typeface="ＭＳ Ｐゴシック" charset="-128"/>
                <a:cs typeface="ＭＳ Ｐゴシック" charset="-128"/>
              </a:rPr>
              <a:t> before clinical presentation can affect subsequent patient outcomes, which would confound an association with BMI. Body composition and muscle mass, in particular, are altered due to physical activity and improved cardiorespiratory fitness. BMI in the range 25–35 kg/m</a:t>
            </a:r>
            <a:r>
              <a:rPr lang="en-US" sz="1200" b="0" i="0" kern="1200" baseline="30000" dirty="0">
                <a:solidFill>
                  <a:schemeClr val="tx1"/>
                </a:solidFill>
                <a:effectLst/>
                <a:latin typeface="Geneva"/>
                <a:ea typeface="ＭＳ Ｐゴシック" charset="-128"/>
                <a:cs typeface="ＭＳ Ｐゴシック" charset="-128"/>
              </a:rPr>
              <a:t>2</a:t>
            </a:r>
            <a:r>
              <a:rPr lang="en-US" sz="1200" b="0" i="0" kern="1200" dirty="0">
                <a:solidFill>
                  <a:schemeClr val="tx1"/>
                </a:solidFill>
                <a:effectLst/>
                <a:latin typeface="Geneva"/>
                <a:ea typeface="ＭＳ Ｐゴシック" charset="-128"/>
                <a:cs typeface="ＭＳ Ｐゴシック" charset="-128"/>
              </a:rPr>
              <a:t> could also reflect better nutritional status and muscle reserves. Adipokines and cytokines produced in expanded white adipose tissue and released into the circulation can also have an </a:t>
            </a:r>
            <a:r>
              <a:rPr lang="en-US" sz="1200" b="0" i="0" kern="1200" dirty="0" err="1">
                <a:solidFill>
                  <a:schemeClr val="tx1"/>
                </a:solidFill>
                <a:effectLst/>
                <a:latin typeface="Geneva"/>
                <a:ea typeface="ＭＳ Ｐゴシック" charset="-128"/>
                <a:cs typeface="ＭＳ Ｐゴシック" charset="-128"/>
              </a:rPr>
              <a:t>antitumour</a:t>
            </a:r>
            <a:r>
              <a:rPr lang="en-US" sz="1200" b="0" i="0" kern="1200" dirty="0">
                <a:solidFill>
                  <a:schemeClr val="tx1"/>
                </a:solidFill>
                <a:effectLst/>
                <a:latin typeface="Geneva"/>
                <a:ea typeface="ＭＳ Ｐゴシック" charset="-128"/>
                <a:cs typeface="ＭＳ Ｐゴシック" charset="-128"/>
              </a:rPr>
              <a:t> effect.</a:t>
            </a:r>
            <a:endParaRPr lang="it-IT" dirty="0"/>
          </a:p>
        </p:txBody>
      </p:sp>
      <p:sp>
        <p:nvSpPr>
          <p:cNvPr id="4" name="Segnaposto numero diapositiva 3"/>
          <p:cNvSpPr>
            <a:spLocks noGrp="1"/>
          </p:cNvSpPr>
          <p:nvPr>
            <p:ph type="sldNum" sz="quarter" idx="5"/>
          </p:nvPr>
        </p:nvSpPr>
        <p:spPr/>
        <p:txBody>
          <a:bodyPr/>
          <a:lstStyle/>
          <a:p>
            <a:pPr>
              <a:defRPr/>
            </a:pPr>
            <a:fld id="{796E87FD-43E7-A946-93A9-97BC7BACD458}" type="slidenum">
              <a:rPr lang="en-US" smtClean="0"/>
              <a:pPr>
                <a:defRPr/>
              </a:pPr>
              <a:t>20</a:t>
            </a:fld>
            <a:endParaRPr lang="en-US"/>
          </a:p>
        </p:txBody>
      </p:sp>
    </p:spTree>
    <p:extLst>
      <p:ext uri="{BB962C8B-B14F-4D97-AF65-F5344CB8AC3E}">
        <p14:creationId xmlns:p14="http://schemas.microsoft.com/office/powerpoint/2010/main" val="3120380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Obese and non-obese patients with cancer have divergent immunological responses to ICIs. Obesity is associated with reduced levels of certain inhibitory cytokines and higher expression of T-cell exhaustion markers. ICI-based therapy may more effectively reverse T-cell dysfunction in obese patients, potentially contributing to the paradoxically improved responses in this population.</a:t>
            </a:r>
            <a:endParaRPr lang="it-IT" dirty="0"/>
          </a:p>
        </p:txBody>
      </p:sp>
      <p:sp>
        <p:nvSpPr>
          <p:cNvPr id="4" name="Segnaposto numero diapositiva 3"/>
          <p:cNvSpPr>
            <a:spLocks noGrp="1"/>
          </p:cNvSpPr>
          <p:nvPr>
            <p:ph type="sldNum" sz="quarter" idx="5"/>
          </p:nvPr>
        </p:nvSpPr>
        <p:spPr/>
        <p:txBody>
          <a:bodyPr/>
          <a:lstStyle/>
          <a:p>
            <a:pPr>
              <a:defRPr/>
            </a:pPr>
            <a:fld id="{796E87FD-43E7-A946-93A9-97BC7BACD458}" type="slidenum">
              <a:rPr lang="en-US" smtClean="0"/>
              <a:pPr>
                <a:defRPr/>
              </a:pPr>
              <a:t>22</a:t>
            </a:fld>
            <a:endParaRPr lang="en-US"/>
          </a:p>
        </p:txBody>
      </p:sp>
    </p:spTree>
    <p:extLst>
      <p:ext uri="{BB962C8B-B14F-4D97-AF65-F5344CB8AC3E}">
        <p14:creationId xmlns:p14="http://schemas.microsoft.com/office/powerpoint/2010/main" val="3155691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Geneva"/>
                <a:ea typeface="ＭＳ Ｐゴシック" charset="-128"/>
                <a:cs typeface="ＭＳ Ｐゴシック" charset="-128"/>
              </a:rPr>
              <a:t>The findings of this retrospective cohort study suggest that BMI modifies the association of ICI therapy compared with conventional chemotherapy with overall survival in patients with </a:t>
            </a:r>
            <a:r>
              <a:rPr lang="en-US" sz="1200" b="0" i="0" kern="1200" dirty="0" err="1">
                <a:solidFill>
                  <a:schemeClr val="tx1"/>
                </a:solidFill>
                <a:effectLst/>
                <a:latin typeface="Geneva"/>
                <a:ea typeface="ＭＳ Ｐゴシック" charset="-128"/>
                <a:cs typeface="ＭＳ Ｐゴシック" charset="-128"/>
              </a:rPr>
              <a:t>aNSCLC</a:t>
            </a:r>
            <a:r>
              <a:rPr lang="en-US" sz="1200" b="0" i="0" kern="1200" dirty="0">
                <a:solidFill>
                  <a:schemeClr val="tx1"/>
                </a:solidFill>
                <a:effectLst/>
                <a:latin typeface="Geneva"/>
                <a:ea typeface="ＭＳ Ｐゴシック" charset="-128"/>
                <a:cs typeface="ＭＳ Ｐゴシック" charset="-128"/>
              </a:rPr>
              <a:t>. A lack of association between ICI therapy and improved survival in patients with </a:t>
            </a:r>
            <a:r>
              <a:rPr lang="en-US" sz="1200" b="0" i="0" kern="1200" dirty="0" err="1">
                <a:solidFill>
                  <a:schemeClr val="tx1"/>
                </a:solidFill>
                <a:effectLst/>
                <a:latin typeface="Geneva"/>
                <a:ea typeface="ＭＳ Ｐゴシック" charset="-128"/>
                <a:cs typeface="ＭＳ Ｐゴシック" charset="-128"/>
              </a:rPr>
              <a:t>aNSCLC</a:t>
            </a:r>
            <a:r>
              <a:rPr lang="en-US" sz="1200" b="0" i="0" kern="1200" dirty="0">
                <a:solidFill>
                  <a:schemeClr val="tx1"/>
                </a:solidFill>
                <a:effectLst/>
                <a:latin typeface="Geneva"/>
                <a:ea typeface="ＭＳ Ｐゴシック" charset="-128"/>
                <a:cs typeface="ＭＳ Ｐゴシック" charset="-128"/>
              </a:rPr>
              <a:t> and overweight or obesity compared with conventional chemotherapy was observed. This suggests that ICI therapy may not be the optimal first-line therapy for patients with overweight or obesity and the use of conventional chemotherapy should also be considered in such patients.</a:t>
            </a:r>
            <a:endParaRPr lang="it-IT" dirty="0"/>
          </a:p>
        </p:txBody>
      </p:sp>
      <p:sp>
        <p:nvSpPr>
          <p:cNvPr id="4" name="Segnaposto numero diapositiva 3"/>
          <p:cNvSpPr>
            <a:spLocks noGrp="1"/>
          </p:cNvSpPr>
          <p:nvPr>
            <p:ph type="sldNum" sz="quarter" idx="5"/>
          </p:nvPr>
        </p:nvSpPr>
        <p:spPr/>
        <p:txBody>
          <a:bodyPr/>
          <a:lstStyle/>
          <a:p>
            <a:pPr>
              <a:defRPr/>
            </a:pPr>
            <a:fld id="{796E87FD-43E7-A946-93A9-97BC7BACD458}" type="slidenum">
              <a:rPr lang="en-US" smtClean="0"/>
              <a:pPr>
                <a:defRPr/>
              </a:pPr>
              <a:t>23</a:t>
            </a:fld>
            <a:endParaRPr lang="en-US"/>
          </a:p>
        </p:txBody>
      </p:sp>
    </p:spTree>
    <p:extLst>
      <p:ext uri="{BB962C8B-B14F-4D97-AF65-F5344CB8AC3E}">
        <p14:creationId xmlns:p14="http://schemas.microsoft.com/office/powerpoint/2010/main" val="1352568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181D6C-CB2F-E945-8415-3E63810AF563}"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CA4242-5DEB-9941-B460-7843935AE437}"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37B558-48C1-C048-A163-AE55CB3E31C5}" type="slidenum">
              <a:rPr lang="en-US"/>
              <a:pPr>
                <a:defRPr/>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FAB4C39D-FFA6-4A2D-8D04-4781E170E9A1}" type="datetimeFigureOut">
              <a:rPr lang="it-IT"/>
              <a:pPr>
                <a:defRPr/>
              </a:pPr>
              <a:t>30/10/2025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fld id="{08ED3DFA-8EED-49B9-A07C-C1E9741AEFF9}" type="slidenum">
              <a:rPr lang="it-IT" altLang="en-US"/>
              <a:pPr/>
              <a:t>‹N›</a:t>
            </a:fld>
            <a:endParaRPr lang="it-IT" altLang="en-US"/>
          </a:p>
        </p:txBody>
      </p:sp>
    </p:spTree>
    <p:extLst>
      <p:ext uri="{BB962C8B-B14F-4D97-AF65-F5344CB8AC3E}">
        <p14:creationId xmlns:p14="http://schemas.microsoft.com/office/powerpoint/2010/main" val="3045670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DF9D460C-B14E-4D6C-AFDD-5B8657E50DD2}" type="datetimeFigureOut">
              <a:rPr lang="it-IT"/>
              <a:pPr>
                <a:defRPr/>
              </a:pPr>
              <a:t>30/10/2025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fld id="{D65C7163-373C-4C1B-8A30-4FDBC7D32F5A}" type="slidenum">
              <a:rPr lang="it-IT" altLang="en-US"/>
              <a:pPr/>
              <a:t>‹N›</a:t>
            </a:fld>
            <a:endParaRPr lang="it-IT" altLang="en-US"/>
          </a:p>
        </p:txBody>
      </p:sp>
    </p:spTree>
    <p:extLst>
      <p:ext uri="{BB962C8B-B14F-4D97-AF65-F5344CB8AC3E}">
        <p14:creationId xmlns:p14="http://schemas.microsoft.com/office/powerpoint/2010/main" val="638588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DE552667-4010-4C0C-B053-5F4050D3567F}" type="datetimeFigureOut">
              <a:rPr lang="it-IT"/>
              <a:pPr>
                <a:defRPr/>
              </a:pPr>
              <a:t>30/10/2025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fld id="{EF7909CB-1E5B-41A4-8ABC-A72ED59A1FB7}" type="slidenum">
              <a:rPr lang="it-IT" altLang="en-US"/>
              <a:pPr/>
              <a:t>‹N›</a:t>
            </a:fld>
            <a:endParaRPr lang="it-IT" altLang="en-US"/>
          </a:p>
        </p:txBody>
      </p:sp>
    </p:spTree>
    <p:extLst>
      <p:ext uri="{BB962C8B-B14F-4D97-AF65-F5344CB8AC3E}">
        <p14:creationId xmlns:p14="http://schemas.microsoft.com/office/powerpoint/2010/main" val="2483272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B469621B-A769-49BC-9C1B-F0DF536F745D}" type="datetimeFigureOut">
              <a:rPr lang="it-IT"/>
              <a:pPr>
                <a:defRPr/>
              </a:pPr>
              <a:t>30/10/2025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fld id="{7F1F5D04-3D56-4199-9247-2B395C679571}" type="slidenum">
              <a:rPr lang="it-IT" altLang="en-US"/>
              <a:pPr/>
              <a:t>‹N›</a:t>
            </a:fld>
            <a:endParaRPr lang="it-IT" altLang="en-US"/>
          </a:p>
        </p:txBody>
      </p:sp>
    </p:spTree>
    <p:extLst>
      <p:ext uri="{BB962C8B-B14F-4D97-AF65-F5344CB8AC3E}">
        <p14:creationId xmlns:p14="http://schemas.microsoft.com/office/powerpoint/2010/main" val="3215835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FC115836-1C7E-498A-832E-B601152D20A2}" type="datetimeFigureOut">
              <a:rPr lang="it-IT"/>
              <a:pPr>
                <a:defRPr/>
              </a:pPr>
              <a:t>30/10/2025</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fld id="{E1EDFC42-0180-4039-92A1-AF39BA4F4F42}" type="slidenum">
              <a:rPr lang="it-IT" altLang="en-US"/>
              <a:pPr/>
              <a:t>‹N›</a:t>
            </a:fld>
            <a:endParaRPr lang="it-IT" altLang="en-US"/>
          </a:p>
        </p:txBody>
      </p:sp>
    </p:spTree>
    <p:extLst>
      <p:ext uri="{BB962C8B-B14F-4D97-AF65-F5344CB8AC3E}">
        <p14:creationId xmlns:p14="http://schemas.microsoft.com/office/powerpoint/2010/main" val="2999047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C6929D0E-54F5-428A-A728-4F58BD5BCD92}" type="datetimeFigureOut">
              <a:rPr lang="it-IT"/>
              <a:pPr>
                <a:defRPr/>
              </a:pPr>
              <a:t>30/10/2025</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fld id="{5EC56D5E-CB83-4E3D-9CF7-C0D54FD470F9}" type="slidenum">
              <a:rPr lang="it-IT" altLang="en-US"/>
              <a:pPr/>
              <a:t>‹N›</a:t>
            </a:fld>
            <a:endParaRPr lang="it-IT" altLang="en-US"/>
          </a:p>
        </p:txBody>
      </p:sp>
    </p:spTree>
    <p:extLst>
      <p:ext uri="{BB962C8B-B14F-4D97-AF65-F5344CB8AC3E}">
        <p14:creationId xmlns:p14="http://schemas.microsoft.com/office/powerpoint/2010/main" val="839437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23B21CC-2EF5-4D22-9DD9-CA0705997C5A}" type="datetimeFigureOut">
              <a:rPr lang="it-IT"/>
              <a:pPr>
                <a:defRPr/>
              </a:pPr>
              <a:t>30/10/2025</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fld id="{3CE12EEE-DDB3-4595-A1C2-5F686759DE1D}" type="slidenum">
              <a:rPr lang="it-IT" altLang="en-US"/>
              <a:pPr/>
              <a:t>‹N›</a:t>
            </a:fld>
            <a:endParaRPr lang="it-IT" altLang="en-US"/>
          </a:p>
        </p:txBody>
      </p:sp>
    </p:spTree>
    <p:extLst>
      <p:ext uri="{BB962C8B-B14F-4D97-AF65-F5344CB8AC3E}">
        <p14:creationId xmlns:p14="http://schemas.microsoft.com/office/powerpoint/2010/main" val="1637807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4E723C7-4037-454C-A098-BDCC59468D5A}" type="datetimeFigureOut">
              <a:rPr lang="it-IT"/>
              <a:pPr>
                <a:defRPr/>
              </a:pPr>
              <a:t>30/10/2025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fld id="{EEDA6C62-E394-4CC5-BC35-8D0404755FFE}" type="slidenum">
              <a:rPr lang="it-IT" altLang="en-US"/>
              <a:pPr/>
              <a:t>‹N›</a:t>
            </a:fld>
            <a:endParaRPr lang="it-IT" altLang="en-US"/>
          </a:p>
        </p:txBody>
      </p:sp>
    </p:spTree>
    <p:extLst>
      <p:ext uri="{BB962C8B-B14F-4D97-AF65-F5344CB8AC3E}">
        <p14:creationId xmlns:p14="http://schemas.microsoft.com/office/powerpoint/2010/main" val="104271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FA966B-4F09-D64A-90AE-509475EF7F4F}" type="slidenum">
              <a:rPr lang="en-US"/>
              <a:pPr>
                <a:defRPr/>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1F81C76-D98A-48AE-A030-82C0CBC2F82D}" type="datetimeFigureOut">
              <a:rPr lang="it-IT"/>
              <a:pPr>
                <a:defRPr/>
              </a:pPr>
              <a:t>30/10/2025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fld id="{443B7383-4A0A-4F74-A726-B1AB43066074}" type="slidenum">
              <a:rPr lang="it-IT" altLang="en-US"/>
              <a:pPr/>
              <a:t>‹N›</a:t>
            </a:fld>
            <a:endParaRPr lang="it-IT" altLang="en-US"/>
          </a:p>
        </p:txBody>
      </p:sp>
    </p:spTree>
    <p:extLst>
      <p:ext uri="{BB962C8B-B14F-4D97-AF65-F5344CB8AC3E}">
        <p14:creationId xmlns:p14="http://schemas.microsoft.com/office/powerpoint/2010/main" val="316668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63A6C851-E819-4DE8-91D2-B502019CEEB5}" type="datetimeFigureOut">
              <a:rPr lang="it-IT"/>
              <a:pPr>
                <a:defRPr/>
              </a:pPr>
              <a:t>30/10/2025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fld id="{68E897CC-A719-46C6-8A74-EE5A53BFE476}" type="slidenum">
              <a:rPr lang="it-IT" altLang="en-US"/>
              <a:pPr/>
              <a:t>‹N›</a:t>
            </a:fld>
            <a:endParaRPr lang="it-IT" altLang="en-US"/>
          </a:p>
        </p:txBody>
      </p:sp>
    </p:spTree>
    <p:extLst>
      <p:ext uri="{BB962C8B-B14F-4D97-AF65-F5344CB8AC3E}">
        <p14:creationId xmlns:p14="http://schemas.microsoft.com/office/powerpoint/2010/main" val="3113049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2BD7053E-D22A-4A38-927F-099C234FCDC7}" type="datetimeFigureOut">
              <a:rPr lang="it-IT"/>
              <a:pPr>
                <a:defRPr/>
              </a:pPr>
              <a:t>30/10/2025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fld id="{43409EFB-A749-417E-8DB3-D8ADF4733CE9}" type="slidenum">
              <a:rPr lang="it-IT" altLang="en-US"/>
              <a:pPr/>
              <a:t>‹N›</a:t>
            </a:fld>
            <a:endParaRPr lang="it-IT" altLang="en-US"/>
          </a:p>
        </p:txBody>
      </p:sp>
    </p:spTree>
    <p:extLst>
      <p:ext uri="{BB962C8B-B14F-4D97-AF65-F5344CB8AC3E}">
        <p14:creationId xmlns:p14="http://schemas.microsoft.com/office/powerpoint/2010/main" val="2690758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D87843-1621-6943-BBBB-42DBDC5E83C2}"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D0E2CA-2906-1347-9204-61EA466FFFC9}"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B9ADD5-D92C-2B48-BC60-3B7D0259B31D}"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2A143A-49C1-8347-AFB4-774CE3C2B5F2}"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920F17-5553-6C44-94E5-FF5F07251722}"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663E1D-FB94-724A-8A3F-20F7D3E08CD2}"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60A2E6-E401-4A45-9F96-CB7D42C35D58}"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pitchFamily="-110" charset="0"/>
                <a:ea typeface="+mn-ea"/>
                <a:cs typeface="+mn-cs"/>
              </a:defRPr>
            </a:lvl1pPr>
          </a:lstStyle>
          <a:p>
            <a:pPr>
              <a:defRPr/>
            </a:pPr>
            <a:fld id="{E1AB0D45-D435-7E48-973A-D75F668D5CFE}" type="slidenum">
              <a:rPr lang="en-US"/>
              <a:pPr>
                <a:defRPr/>
              </a:pPr>
              <a:t>‹N›</a:t>
            </a:fld>
            <a:endParaRPr lang="en-US"/>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6" charset="-128"/>
          <a:cs typeface="ＭＳ Ｐゴシック" pitchFamily="26" charset="-128"/>
        </a:defRPr>
      </a:lvl1pPr>
      <a:lvl2pPr algn="ctr" rtl="0" eaLnBrk="0" fontAlgn="base" hangingPunct="0">
        <a:spcBef>
          <a:spcPct val="0"/>
        </a:spcBef>
        <a:spcAft>
          <a:spcPct val="0"/>
        </a:spcAft>
        <a:defRPr sz="4400">
          <a:solidFill>
            <a:schemeClr val="tx2"/>
          </a:solidFill>
          <a:latin typeface="Times" pitchFamily="-110" charset="0"/>
          <a:ea typeface="ＭＳ Ｐゴシック" pitchFamily="26" charset="-128"/>
          <a:cs typeface="ＭＳ Ｐゴシック" pitchFamily="26" charset="-128"/>
        </a:defRPr>
      </a:lvl2pPr>
      <a:lvl3pPr algn="ctr" rtl="0" eaLnBrk="0" fontAlgn="base" hangingPunct="0">
        <a:spcBef>
          <a:spcPct val="0"/>
        </a:spcBef>
        <a:spcAft>
          <a:spcPct val="0"/>
        </a:spcAft>
        <a:defRPr sz="4400">
          <a:solidFill>
            <a:schemeClr val="tx2"/>
          </a:solidFill>
          <a:latin typeface="Times" pitchFamily="-110" charset="0"/>
          <a:ea typeface="ＭＳ Ｐゴシック" pitchFamily="26" charset="-128"/>
          <a:cs typeface="ＭＳ Ｐゴシック" pitchFamily="26" charset="-128"/>
        </a:defRPr>
      </a:lvl3pPr>
      <a:lvl4pPr algn="ctr" rtl="0" eaLnBrk="0" fontAlgn="base" hangingPunct="0">
        <a:spcBef>
          <a:spcPct val="0"/>
        </a:spcBef>
        <a:spcAft>
          <a:spcPct val="0"/>
        </a:spcAft>
        <a:defRPr sz="4400">
          <a:solidFill>
            <a:schemeClr val="tx2"/>
          </a:solidFill>
          <a:latin typeface="Times" pitchFamily="-110" charset="0"/>
          <a:ea typeface="ＭＳ Ｐゴシック" pitchFamily="26" charset="-128"/>
          <a:cs typeface="ＭＳ Ｐゴシック" pitchFamily="26" charset="-128"/>
        </a:defRPr>
      </a:lvl4pPr>
      <a:lvl5pPr algn="ctr" rtl="0" eaLnBrk="0" fontAlgn="base" hangingPunct="0">
        <a:spcBef>
          <a:spcPct val="0"/>
        </a:spcBef>
        <a:spcAft>
          <a:spcPct val="0"/>
        </a:spcAft>
        <a:defRPr sz="4400">
          <a:solidFill>
            <a:schemeClr val="tx2"/>
          </a:solidFill>
          <a:latin typeface="Times" pitchFamily="-110" charset="0"/>
          <a:ea typeface="ＭＳ Ｐゴシック" pitchFamily="26" charset="-128"/>
          <a:cs typeface="ＭＳ Ｐゴシック" pitchFamily="26" charset="-128"/>
        </a:defRPr>
      </a:lvl5pPr>
      <a:lvl6pPr marL="457200" algn="ctr" rtl="0" fontAlgn="base">
        <a:spcBef>
          <a:spcPct val="0"/>
        </a:spcBef>
        <a:spcAft>
          <a:spcPct val="0"/>
        </a:spcAft>
        <a:defRPr sz="4400">
          <a:solidFill>
            <a:schemeClr val="tx2"/>
          </a:solidFill>
          <a:latin typeface="Times" pitchFamily="-110" charset="0"/>
        </a:defRPr>
      </a:lvl6pPr>
      <a:lvl7pPr marL="914400" algn="ctr" rtl="0" fontAlgn="base">
        <a:spcBef>
          <a:spcPct val="0"/>
        </a:spcBef>
        <a:spcAft>
          <a:spcPct val="0"/>
        </a:spcAft>
        <a:defRPr sz="4400">
          <a:solidFill>
            <a:schemeClr val="tx2"/>
          </a:solidFill>
          <a:latin typeface="Times" pitchFamily="-110" charset="0"/>
        </a:defRPr>
      </a:lvl7pPr>
      <a:lvl8pPr marL="1371600" algn="ctr" rtl="0" fontAlgn="base">
        <a:spcBef>
          <a:spcPct val="0"/>
        </a:spcBef>
        <a:spcAft>
          <a:spcPct val="0"/>
        </a:spcAft>
        <a:defRPr sz="4400">
          <a:solidFill>
            <a:schemeClr val="tx2"/>
          </a:solidFill>
          <a:latin typeface="Times" pitchFamily="-110" charset="0"/>
        </a:defRPr>
      </a:lvl8pPr>
      <a:lvl9pPr marL="1828800" algn="ctr" rtl="0" fontAlgn="base">
        <a:spcBef>
          <a:spcPct val="0"/>
        </a:spcBef>
        <a:spcAft>
          <a:spcPct val="0"/>
        </a:spcAft>
        <a:defRPr sz="4400">
          <a:solidFill>
            <a:schemeClr val="tx2"/>
          </a:solidFill>
          <a:latin typeface="Times"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6" charset="-128"/>
          <a:cs typeface="ＭＳ Ｐゴシック" pitchFamily="2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4A0DC71-17F0-4EA5-BE18-777D7FCED6FC}" type="datetimeFigureOut">
              <a:rPr lang="it-IT"/>
              <a:pPr>
                <a:defRPr/>
              </a:pPr>
              <a:t>30/10/2025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83FED5B8-A989-45FA-88EB-D2ED94DF5A79}" type="slidenum">
              <a:rPr lang="it-IT" altLang="en-US"/>
              <a:pPr/>
              <a:t>‹N›</a:t>
            </a:fld>
            <a:endParaRPr lang="it-IT" altLang="en-US"/>
          </a:p>
        </p:txBody>
      </p:sp>
    </p:spTree>
    <p:extLst>
      <p:ext uri="{BB962C8B-B14F-4D97-AF65-F5344CB8AC3E}">
        <p14:creationId xmlns:p14="http://schemas.microsoft.com/office/powerpoint/2010/main" val="6291856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5888455" y="4038600"/>
            <a:ext cx="2095445" cy="584775"/>
          </a:xfrm>
          <a:prstGeom prst="rect">
            <a:avLst/>
          </a:prstGeom>
        </p:spPr>
        <p:txBody>
          <a:bodyPr wrap="none">
            <a:spAutoFit/>
          </a:bodyPr>
          <a:lstStyle/>
          <a:p>
            <a:pPr algn="ctr"/>
            <a:r>
              <a:rPr lang="it-IT" sz="2000" b="1" dirty="0">
                <a:solidFill>
                  <a:srgbClr val="000000"/>
                </a:solidFill>
                <a:latin typeface="Arial" panose="020B0604020202020204" pitchFamily="34" charset="0"/>
                <a:cs typeface="Arial" panose="020B0604020202020204" pitchFamily="34" charset="0"/>
              </a:rPr>
              <a:t>Roberto Bianco</a:t>
            </a:r>
          </a:p>
          <a:p>
            <a:pPr algn="ctr"/>
            <a:r>
              <a:rPr lang="it-IT" sz="1100" b="1" dirty="0">
                <a:solidFill>
                  <a:srgbClr val="000000"/>
                </a:solidFill>
                <a:latin typeface="Arial" panose="020B0604020202020204" pitchFamily="34" charset="0"/>
                <a:cs typeface="Arial" panose="020B0604020202020204" pitchFamily="34" charset="0"/>
              </a:rPr>
              <a:t>robianco@unina.it</a:t>
            </a:r>
          </a:p>
        </p:txBody>
      </p:sp>
      <p:pic>
        <p:nvPicPr>
          <p:cNvPr id="9" name="Immagine 8"/>
          <p:cNvPicPr>
            <a:picLocks noChangeAspect="1"/>
          </p:cNvPicPr>
          <p:nvPr/>
        </p:nvPicPr>
        <p:blipFill>
          <a:blip r:embed="rId2"/>
          <a:stretch>
            <a:fillRect/>
          </a:stretch>
        </p:blipFill>
        <p:spPr>
          <a:xfrm>
            <a:off x="6211288" y="4800600"/>
            <a:ext cx="1449778" cy="1443335"/>
          </a:xfrm>
          <a:prstGeom prst="rect">
            <a:avLst/>
          </a:prstGeom>
        </p:spPr>
      </p:pic>
      <p:pic>
        <p:nvPicPr>
          <p:cNvPr id="3" name="Immagine 2">
            <a:extLst>
              <a:ext uri="{FF2B5EF4-FFF2-40B4-BE49-F238E27FC236}">
                <a16:creationId xmlns:a16="http://schemas.microsoft.com/office/drawing/2014/main" id="{0F3F85BD-AB0B-EE2E-1C95-C434A977F028}"/>
              </a:ext>
            </a:extLst>
          </p:cNvPr>
          <p:cNvPicPr>
            <a:picLocks noChangeAspect="1"/>
          </p:cNvPicPr>
          <p:nvPr/>
        </p:nvPicPr>
        <p:blipFill>
          <a:blip r:embed="rId3"/>
          <a:stretch>
            <a:fillRect/>
          </a:stretch>
        </p:blipFill>
        <p:spPr>
          <a:xfrm>
            <a:off x="0" y="0"/>
            <a:ext cx="4905846" cy="6858000"/>
          </a:xfrm>
          <a:prstGeom prst="rect">
            <a:avLst/>
          </a:prstGeom>
        </p:spPr>
      </p:pic>
      <p:sp>
        <p:nvSpPr>
          <p:cNvPr id="10" name="CasellaDiTesto 9">
            <a:extLst>
              <a:ext uri="{FF2B5EF4-FFF2-40B4-BE49-F238E27FC236}">
                <a16:creationId xmlns:a16="http://schemas.microsoft.com/office/drawing/2014/main" id="{9A1AF06A-C166-C096-3F5F-CA0498A94CDF}"/>
              </a:ext>
            </a:extLst>
          </p:cNvPr>
          <p:cNvSpPr txBox="1"/>
          <p:nvPr/>
        </p:nvSpPr>
        <p:spPr>
          <a:xfrm>
            <a:off x="4650177" y="2403901"/>
            <a:ext cx="4572000" cy="1077218"/>
          </a:xfrm>
          <a:prstGeom prst="rect">
            <a:avLst/>
          </a:prstGeom>
          <a:noFill/>
        </p:spPr>
        <p:txBody>
          <a:bodyPr wrap="square">
            <a:spAutoFit/>
          </a:bodyPr>
          <a:lstStyle/>
          <a:p>
            <a:pPr algn="ctr"/>
            <a:r>
              <a:rPr lang="it-IT" sz="3200" b="1" kern="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Prognosi e </a:t>
            </a:r>
          </a:p>
          <a:p>
            <a:pPr algn="ctr"/>
            <a:r>
              <a:rPr lang="it-IT" sz="3200" b="1" kern="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risposta terapeutica </a:t>
            </a:r>
            <a:endParaRPr lang="it-IT" sz="32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6074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0854C166-A13C-CD7E-1EF3-1F204FB0FE5C}"/>
              </a:ext>
            </a:extLst>
          </p:cNvPr>
          <p:cNvSpPr/>
          <p:nvPr/>
        </p:nvSpPr>
        <p:spPr>
          <a:xfrm>
            <a:off x="812477" y="3124200"/>
            <a:ext cx="6578923" cy="2667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534986" y="6462179"/>
            <a:ext cx="8645526" cy="320024"/>
          </a:xfrm>
          <a:prstGeom prst="rect">
            <a:avLst/>
          </a:prstGeom>
          <a:noFill/>
        </p:spPr>
        <p:txBody>
          <a:bodyPr>
            <a:spAutoFit/>
          </a:bodyPr>
          <a:lstStyle/>
          <a:p>
            <a:pPr algn="r" eaLnBrk="1" hangingPunct="1">
              <a:lnSpc>
                <a:spcPct val="150000"/>
              </a:lnSpc>
              <a:defRPr/>
            </a:pPr>
            <a:r>
              <a:rPr lang="it-IT" sz="1100" i="1" dirty="0">
                <a:solidFill>
                  <a:schemeClr val="tx2">
                    <a:lumMod val="75000"/>
                  </a:schemeClr>
                </a:solidFill>
                <a:latin typeface="+mj-lt"/>
              </a:rPr>
              <a:t>M </a:t>
            </a:r>
            <a:r>
              <a:rPr lang="it-IT" sz="1100" i="1" dirty="0" err="1">
                <a:solidFill>
                  <a:schemeClr val="tx2">
                    <a:lumMod val="75000"/>
                  </a:schemeClr>
                </a:solidFill>
                <a:latin typeface="+mj-lt"/>
              </a:rPr>
              <a:t>Protani</a:t>
            </a:r>
            <a:r>
              <a:rPr lang="it-IT" sz="1100" i="1" dirty="0">
                <a:solidFill>
                  <a:schemeClr val="tx2">
                    <a:lumMod val="75000"/>
                  </a:schemeClr>
                </a:solidFill>
                <a:latin typeface="+mj-lt"/>
              </a:rPr>
              <a:t> et al, </a:t>
            </a:r>
            <a:r>
              <a:rPr lang="it-IT" sz="1100" i="1" dirty="0" err="1">
                <a:solidFill>
                  <a:schemeClr val="tx2">
                    <a:lumMod val="75000"/>
                  </a:schemeClr>
                </a:solidFill>
                <a:latin typeface="+mj-lt"/>
              </a:rPr>
              <a:t>Breast</a:t>
            </a:r>
            <a:r>
              <a:rPr lang="it-IT" sz="1100" i="1" dirty="0">
                <a:solidFill>
                  <a:schemeClr val="tx2">
                    <a:lumMod val="75000"/>
                  </a:schemeClr>
                </a:solidFill>
                <a:latin typeface="+mj-lt"/>
              </a:rPr>
              <a:t> </a:t>
            </a:r>
            <a:r>
              <a:rPr lang="it-IT" sz="1100" i="1" dirty="0" err="1">
                <a:solidFill>
                  <a:schemeClr val="tx2">
                    <a:lumMod val="75000"/>
                  </a:schemeClr>
                </a:solidFill>
                <a:latin typeface="+mj-lt"/>
              </a:rPr>
              <a:t>Cancer</a:t>
            </a:r>
            <a:r>
              <a:rPr lang="it-IT" sz="1100" i="1" dirty="0">
                <a:solidFill>
                  <a:schemeClr val="tx2">
                    <a:lumMod val="75000"/>
                  </a:schemeClr>
                </a:solidFill>
                <a:latin typeface="+mj-lt"/>
              </a:rPr>
              <a:t> Res </a:t>
            </a:r>
            <a:r>
              <a:rPr lang="it-IT" sz="1100" i="1" dirty="0" err="1">
                <a:solidFill>
                  <a:schemeClr val="tx2">
                    <a:lumMod val="75000"/>
                  </a:schemeClr>
                </a:solidFill>
                <a:latin typeface="+mj-lt"/>
              </a:rPr>
              <a:t>Treat</a:t>
            </a:r>
            <a:r>
              <a:rPr lang="it-IT" sz="1100" i="1" dirty="0">
                <a:solidFill>
                  <a:schemeClr val="tx2">
                    <a:lumMod val="75000"/>
                  </a:schemeClr>
                </a:solidFill>
                <a:latin typeface="+mj-lt"/>
              </a:rPr>
              <a:t> 2010; S </a:t>
            </a:r>
            <a:r>
              <a:rPr lang="it-IT" sz="1100" i="1" dirty="0" err="1">
                <a:solidFill>
                  <a:schemeClr val="tx2">
                    <a:lumMod val="75000"/>
                  </a:schemeClr>
                </a:solidFill>
                <a:latin typeface="+mj-lt"/>
              </a:rPr>
              <a:t>Jiralerspong</a:t>
            </a:r>
            <a:r>
              <a:rPr lang="it-IT" sz="1100" i="1" dirty="0">
                <a:solidFill>
                  <a:schemeClr val="tx2">
                    <a:lumMod val="75000"/>
                  </a:schemeClr>
                </a:solidFill>
                <a:latin typeface="+mj-lt"/>
              </a:rPr>
              <a:t> et al, </a:t>
            </a:r>
            <a:r>
              <a:rPr lang="it-IT" sz="1100" i="1" dirty="0" err="1">
                <a:solidFill>
                  <a:schemeClr val="tx2">
                    <a:lumMod val="75000"/>
                  </a:schemeClr>
                </a:solidFill>
                <a:latin typeface="+mj-lt"/>
              </a:rPr>
              <a:t>Ann</a:t>
            </a:r>
            <a:r>
              <a:rPr lang="it-IT" sz="1100" i="1" dirty="0">
                <a:solidFill>
                  <a:schemeClr val="tx2">
                    <a:lumMod val="75000"/>
                  </a:schemeClr>
                </a:solidFill>
                <a:latin typeface="+mj-lt"/>
              </a:rPr>
              <a:t> of </a:t>
            </a:r>
            <a:r>
              <a:rPr lang="it-IT" sz="1100" i="1" dirty="0" err="1">
                <a:solidFill>
                  <a:schemeClr val="tx2">
                    <a:lumMod val="75000"/>
                  </a:schemeClr>
                </a:solidFill>
                <a:latin typeface="+mj-lt"/>
              </a:rPr>
              <a:t>Oncol</a:t>
            </a:r>
            <a:r>
              <a:rPr lang="it-IT" sz="1100" i="1" dirty="0">
                <a:solidFill>
                  <a:schemeClr val="tx2">
                    <a:lumMod val="75000"/>
                  </a:schemeClr>
                </a:solidFill>
                <a:latin typeface="+mj-lt"/>
              </a:rPr>
              <a:t> 2013</a:t>
            </a:r>
          </a:p>
        </p:txBody>
      </p:sp>
      <p:sp>
        <p:nvSpPr>
          <p:cNvPr id="20" name="CasellaDiTesto 19"/>
          <p:cNvSpPr txBox="1">
            <a:spLocks noChangeArrowheads="1"/>
          </p:cNvSpPr>
          <p:nvPr/>
        </p:nvSpPr>
        <p:spPr bwMode="auto">
          <a:xfrm>
            <a:off x="152894" y="318789"/>
            <a:ext cx="8964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200" b="1" dirty="0" err="1">
                <a:solidFill>
                  <a:srgbClr val="002060"/>
                </a:solidFill>
                <a:latin typeface="Calibri" panose="020F0502020204030204" pitchFamily="34" charset="0"/>
              </a:rPr>
              <a:t>Prognosis</a:t>
            </a:r>
            <a:r>
              <a:rPr lang="it-IT" altLang="it-IT" sz="3200" b="1" dirty="0">
                <a:solidFill>
                  <a:srgbClr val="002060"/>
                </a:solidFill>
                <a:latin typeface="Calibri" panose="020F0502020204030204" pitchFamily="34" charset="0"/>
              </a:rPr>
              <a:t> of </a:t>
            </a:r>
            <a:r>
              <a:rPr lang="it-IT" altLang="it-IT" sz="3200" b="1" dirty="0" err="1">
                <a:solidFill>
                  <a:srgbClr val="002060"/>
                </a:solidFill>
                <a:latin typeface="Calibri" panose="020F0502020204030204" pitchFamily="34" charset="0"/>
              </a:rPr>
              <a:t>breast</a:t>
            </a:r>
            <a:r>
              <a:rPr lang="it-IT" altLang="it-IT" sz="3200" b="1" dirty="0">
                <a:solidFill>
                  <a:srgbClr val="002060"/>
                </a:solidFill>
                <a:latin typeface="Calibri" panose="020F0502020204030204" pitchFamily="34" charset="0"/>
              </a:rPr>
              <a:t> </a:t>
            </a:r>
            <a:r>
              <a:rPr lang="it-IT" altLang="it-IT" sz="3200" b="1" dirty="0" err="1">
                <a:solidFill>
                  <a:srgbClr val="002060"/>
                </a:solidFill>
                <a:latin typeface="Calibri" panose="020F0502020204030204" pitchFamily="34" charset="0"/>
              </a:rPr>
              <a:t>cancer</a:t>
            </a:r>
            <a:r>
              <a:rPr lang="it-IT" altLang="it-IT" sz="3200" b="1" dirty="0">
                <a:solidFill>
                  <a:srgbClr val="002060"/>
                </a:solidFill>
                <a:latin typeface="Calibri" panose="020F0502020204030204" pitchFamily="34" charset="0"/>
              </a:rPr>
              <a:t> in obese </a:t>
            </a:r>
            <a:r>
              <a:rPr lang="it-IT" altLang="it-IT" sz="3200" b="1" dirty="0" err="1">
                <a:solidFill>
                  <a:srgbClr val="002060"/>
                </a:solidFill>
                <a:latin typeface="Calibri" panose="020F0502020204030204" pitchFamily="34" charset="0"/>
              </a:rPr>
              <a:t>patients</a:t>
            </a:r>
            <a:r>
              <a:rPr lang="it-IT" altLang="it-IT" sz="3200" b="1" dirty="0">
                <a:solidFill>
                  <a:srgbClr val="002060"/>
                </a:solidFill>
                <a:latin typeface="Calibri" panose="020F0502020204030204" pitchFamily="34" charset="0"/>
              </a:rPr>
              <a:t> </a:t>
            </a:r>
          </a:p>
        </p:txBody>
      </p:sp>
      <p:sp>
        <p:nvSpPr>
          <p:cNvPr id="6" name="Rettangolo 5"/>
          <p:cNvSpPr/>
          <p:nvPr/>
        </p:nvSpPr>
        <p:spPr>
          <a:xfrm>
            <a:off x="563409" y="1564168"/>
            <a:ext cx="9346638" cy="967957"/>
          </a:xfrm>
          <a:prstGeom prst="rect">
            <a:avLst/>
          </a:prstGeom>
        </p:spPr>
        <p:txBody>
          <a:bodyPr wrap="square">
            <a:spAutoFit/>
          </a:bodyPr>
          <a:lstStyle/>
          <a:p>
            <a:pPr>
              <a:lnSpc>
                <a:spcPct val="150000"/>
              </a:lnSpc>
              <a:defRPr/>
            </a:pPr>
            <a:r>
              <a:rPr lang="en-US" sz="2000" b="1" dirty="0">
                <a:latin typeface="+mj-lt"/>
              </a:rPr>
              <a:t>OBESE WOMEN, as compared to non obese, have </a:t>
            </a:r>
            <a:r>
              <a:rPr lang="en-US" sz="2000" b="1" dirty="0">
                <a:solidFill>
                  <a:srgbClr val="C00000"/>
                </a:solidFill>
                <a:latin typeface="+mj-lt"/>
              </a:rPr>
              <a:t>POORER OUTCOMES </a:t>
            </a:r>
          </a:p>
          <a:p>
            <a:pPr>
              <a:lnSpc>
                <a:spcPct val="150000"/>
              </a:lnSpc>
              <a:defRPr/>
            </a:pPr>
            <a:r>
              <a:rPr lang="en-US" sz="2000" b="1" dirty="0">
                <a:latin typeface="+mj-lt"/>
              </a:rPr>
              <a:t>in terms of: </a:t>
            </a:r>
            <a:endParaRPr lang="en-US" sz="2000" dirty="0">
              <a:latin typeface="+mj-lt"/>
            </a:endParaRPr>
          </a:p>
        </p:txBody>
      </p:sp>
      <p:sp>
        <p:nvSpPr>
          <p:cNvPr id="2" name="Rettangolo 1"/>
          <p:cNvSpPr/>
          <p:nvPr/>
        </p:nvSpPr>
        <p:spPr>
          <a:xfrm>
            <a:off x="812477" y="4817803"/>
            <a:ext cx="6407224" cy="589072"/>
          </a:xfrm>
          <a:prstGeom prst="rect">
            <a:avLst/>
          </a:prstGeom>
        </p:spPr>
        <p:txBody>
          <a:bodyPr wrap="square">
            <a:spAutoFit/>
          </a:bodyPr>
          <a:lstStyle/>
          <a:p>
            <a:pPr algn="ctr">
              <a:lnSpc>
                <a:spcPct val="150000"/>
              </a:lnSpc>
              <a:defRPr/>
            </a:pPr>
            <a:r>
              <a:rPr lang="en-US" b="1" dirty="0">
                <a:solidFill>
                  <a:schemeClr val="bg1">
                    <a:lumMod val="50000"/>
                  </a:schemeClr>
                </a:solidFill>
                <a:latin typeface="+mj-lt"/>
                <a:cs typeface="Arial" panose="020B0604020202020204" pitchFamily="34" charset="0"/>
              </a:rPr>
              <a:t>breast cancer specific mortality </a:t>
            </a:r>
            <a:r>
              <a:rPr lang="en-US" dirty="0">
                <a:solidFill>
                  <a:schemeClr val="bg1">
                    <a:lumMod val="50000"/>
                  </a:schemeClr>
                </a:solidFill>
                <a:latin typeface="+mj-lt"/>
                <a:cs typeface="Arial" panose="020B0604020202020204" pitchFamily="34" charset="0"/>
              </a:rPr>
              <a:t>(</a:t>
            </a:r>
            <a:r>
              <a:rPr lang="en-US" b="1" dirty="0">
                <a:solidFill>
                  <a:srgbClr val="558ED5"/>
                </a:solidFill>
                <a:latin typeface="+mj-lt"/>
                <a:cs typeface="Arial" panose="020B0604020202020204" pitchFamily="34" charset="0"/>
              </a:rPr>
              <a:t>HR 1.33</a:t>
            </a:r>
            <a:r>
              <a:rPr lang="en-US" dirty="0">
                <a:solidFill>
                  <a:schemeClr val="bg1">
                    <a:lumMod val="50000"/>
                  </a:schemeClr>
                </a:solidFill>
                <a:latin typeface="+mj-lt"/>
                <a:cs typeface="Arial" panose="020B0604020202020204" pitchFamily="34" charset="0"/>
              </a:rPr>
              <a:t>; </a:t>
            </a:r>
            <a:r>
              <a:rPr lang="en-US" sz="1200" dirty="0">
                <a:solidFill>
                  <a:schemeClr val="bg1">
                    <a:lumMod val="50000"/>
                  </a:schemeClr>
                </a:solidFill>
                <a:latin typeface="+mj-lt"/>
                <a:cs typeface="Arial" panose="020B0604020202020204" pitchFamily="34" charset="0"/>
              </a:rPr>
              <a:t>1.19- 1.50</a:t>
            </a:r>
            <a:r>
              <a:rPr lang="en-US" dirty="0">
                <a:solidFill>
                  <a:schemeClr val="bg1">
                    <a:lumMod val="50000"/>
                  </a:schemeClr>
                </a:solidFill>
                <a:latin typeface="+mj-lt"/>
                <a:cs typeface="Arial" panose="020B0604020202020204" pitchFamily="34" charset="0"/>
              </a:rPr>
              <a:t>) </a:t>
            </a:r>
          </a:p>
        </p:txBody>
      </p:sp>
      <p:sp>
        <p:nvSpPr>
          <p:cNvPr id="3" name="Rettangolo 2"/>
          <p:cNvSpPr/>
          <p:nvPr/>
        </p:nvSpPr>
        <p:spPr>
          <a:xfrm>
            <a:off x="755576" y="3209363"/>
            <a:ext cx="5721424" cy="589072"/>
          </a:xfrm>
          <a:prstGeom prst="rect">
            <a:avLst/>
          </a:prstGeom>
        </p:spPr>
        <p:txBody>
          <a:bodyPr wrap="square">
            <a:spAutoFit/>
          </a:bodyPr>
          <a:lstStyle/>
          <a:p>
            <a:pPr algn="ctr">
              <a:lnSpc>
                <a:spcPct val="150000"/>
              </a:lnSpc>
              <a:defRPr/>
            </a:pPr>
            <a:r>
              <a:rPr lang="en-US" b="1" dirty="0">
                <a:solidFill>
                  <a:schemeClr val="bg1">
                    <a:lumMod val="50000"/>
                  </a:schemeClr>
                </a:solidFill>
                <a:latin typeface="+mj-lt"/>
                <a:cs typeface="Arial" panose="020B0604020202020204" pitchFamily="34" charset="0"/>
              </a:rPr>
              <a:t>recurrence free survival </a:t>
            </a:r>
            <a:r>
              <a:rPr lang="en-US" dirty="0">
                <a:solidFill>
                  <a:schemeClr val="bg1">
                    <a:lumMod val="50000"/>
                  </a:schemeClr>
                </a:solidFill>
                <a:latin typeface="+mj-lt"/>
                <a:cs typeface="Arial" panose="020B0604020202020204" pitchFamily="34" charset="0"/>
              </a:rPr>
              <a:t>(</a:t>
            </a:r>
            <a:r>
              <a:rPr lang="en-US" b="1" dirty="0">
                <a:solidFill>
                  <a:srgbClr val="558ED5"/>
                </a:solidFill>
                <a:latin typeface="+mj-lt"/>
                <a:cs typeface="Arial" panose="020B0604020202020204" pitchFamily="34" charset="0"/>
              </a:rPr>
              <a:t>HR 1.24</a:t>
            </a:r>
            <a:r>
              <a:rPr lang="en-US" dirty="0">
                <a:solidFill>
                  <a:schemeClr val="bg1">
                    <a:lumMod val="50000"/>
                  </a:schemeClr>
                </a:solidFill>
                <a:latin typeface="+mj-lt"/>
                <a:cs typeface="Arial" panose="020B0604020202020204" pitchFamily="34" charset="0"/>
              </a:rPr>
              <a:t>; </a:t>
            </a:r>
            <a:r>
              <a:rPr lang="en-US" sz="1200" dirty="0">
                <a:solidFill>
                  <a:schemeClr val="bg1">
                    <a:lumMod val="50000"/>
                  </a:schemeClr>
                </a:solidFill>
                <a:latin typeface="+mj-lt"/>
                <a:cs typeface="Arial" panose="020B0604020202020204" pitchFamily="34" charset="0"/>
              </a:rPr>
              <a:t>1.04- 1.48</a:t>
            </a:r>
            <a:r>
              <a:rPr lang="en-US" dirty="0">
                <a:solidFill>
                  <a:schemeClr val="bg1">
                    <a:lumMod val="50000"/>
                  </a:schemeClr>
                </a:solidFill>
                <a:latin typeface="+mj-lt"/>
                <a:cs typeface="Arial" panose="020B0604020202020204" pitchFamily="34" charset="0"/>
              </a:rPr>
              <a:t>) </a:t>
            </a:r>
          </a:p>
        </p:txBody>
      </p:sp>
      <p:sp>
        <p:nvSpPr>
          <p:cNvPr id="4" name="Rettangolo 3"/>
          <p:cNvSpPr/>
          <p:nvPr/>
        </p:nvSpPr>
        <p:spPr>
          <a:xfrm>
            <a:off x="304800" y="3982998"/>
            <a:ext cx="5645224" cy="589072"/>
          </a:xfrm>
          <a:prstGeom prst="rect">
            <a:avLst/>
          </a:prstGeom>
        </p:spPr>
        <p:txBody>
          <a:bodyPr wrap="square">
            <a:spAutoFit/>
          </a:bodyPr>
          <a:lstStyle/>
          <a:p>
            <a:pPr algn="ctr">
              <a:lnSpc>
                <a:spcPct val="150000"/>
              </a:lnSpc>
              <a:defRPr/>
            </a:pPr>
            <a:r>
              <a:rPr lang="en-US" b="1" dirty="0">
                <a:solidFill>
                  <a:schemeClr val="bg1">
                    <a:lumMod val="50000"/>
                  </a:schemeClr>
                </a:solidFill>
                <a:latin typeface="+mj-lt"/>
                <a:cs typeface="Arial" panose="020B0604020202020204" pitchFamily="34" charset="0"/>
              </a:rPr>
              <a:t>overall mortality </a:t>
            </a:r>
            <a:r>
              <a:rPr lang="en-US" dirty="0">
                <a:solidFill>
                  <a:schemeClr val="bg1">
                    <a:lumMod val="50000"/>
                  </a:schemeClr>
                </a:solidFill>
                <a:latin typeface="+mj-lt"/>
                <a:cs typeface="Arial" panose="020B0604020202020204" pitchFamily="34" charset="0"/>
              </a:rPr>
              <a:t>(</a:t>
            </a:r>
            <a:r>
              <a:rPr lang="en-US" b="1" dirty="0">
                <a:solidFill>
                  <a:srgbClr val="558ED5"/>
                </a:solidFill>
                <a:latin typeface="+mj-lt"/>
                <a:cs typeface="Arial" panose="020B0604020202020204" pitchFamily="34" charset="0"/>
              </a:rPr>
              <a:t>HR 1.33</a:t>
            </a:r>
            <a:r>
              <a:rPr lang="en-US" sz="1600" dirty="0">
                <a:solidFill>
                  <a:schemeClr val="bg1">
                    <a:lumMod val="50000"/>
                  </a:schemeClr>
                </a:solidFill>
                <a:latin typeface="+mj-lt"/>
                <a:cs typeface="Arial" panose="020B0604020202020204" pitchFamily="34" charset="0"/>
              </a:rPr>
              <a:t>; </a:t>
            </a:r>
            <a:r>
              <a:rPr lang="en-US" sz="1200" dirty="0">
                <a:solidFill>
                  <a:schemeClr val="bg1">
                    <a:lumMod val="50000"/>
                  </a:schemeClr>
                </a:solidFill>
                <a:latin typeface="+mj-lt"/>
                <a:cs typeface="Arial" panose="020B0604020202020204" pitchFamily="34" charset="0"/>
              </a:rPr>
              <a:t>1.21- 1.47</a:t>
            </a:r>
            <a:r>
              <a:rPr lang="en-US" dirty="0">
                <a:solidFill>
                  <a:schemeClr val="bg1">
                    <a:lumMod val="50000"/>
                  </a:schemeClr>
                </a:solidFill>
                <a:latin typeface="+mj-lt"/>
                <a:cs typeface="Arial" panose="020B0604020202020204" pitchFamily="34" charset="0"/>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302BD63-AFA9-6023-AF36-7656B5BE9BB3}"/>
              </a:ext>
            </a:extLst>
          </p:cNvPr>
          <p:cNvSpPr/>
          <p:nvPr/>
        </p:nvSpPr>
        <p:spPr>
          <a:xfrm>
            <a:off x="762000" y="1895648"/>
            <a:ext cx="7467600" cy="420035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p:cNvSpPr txBox="1">
            <a:spLocks noChangeArrowheads="1"/>
          </p:cNvSpPr>
          <p:nvPr/>
        </p:nvSpPr>
        <p:spPr bwMode="auto">
          <a:xfrm>
            <a:off x="153252" y="318789"/>
            <a:ext cx="89644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400" b="1" dirty="0" err="1">
                <a:solidFill>
                  <a:srgbClr val="002060"/>
                </a:solidFill>
                <a:latin typeface="Calibri" panose="020F0502020204030204" pitchFamily="34" charset="0"/>
              </a:rPr>
              <a:t>Obesity</a:t>
            </a:r>
            <a:r>
              <a:rPr lang="it-IT" altLang="it-IT" sz="3400" b="1" dirty="0">
                <a:solidFill>
                  <a:srgbClr val="002060"/>
                </a:solidFill>
                <a:latin typeface="Calibri" panose="020F0502020204030204" pitchFamily="34" charset="0"/>
              </a:rPr>
              <a:t> and </a:t>
            </a:r>
            <a:r>
              <a:rPr lang="it-IT" altLang="it-IT" sz="3400" b="1" dirty="0" err="1">
                <a:solidFill>
                  <a:srgbClr val="002060"/>
                </a:solidFill>
                <a:latin typeface="Calibri" panose="020F0502020204030204" pitchFamily="34" charset="0"/>
              </a:rPr>
              <a:t>poorer</a:t>
            </a:r>
            <a:r>
              <a:rPr lang="it-IT" altLang="it-IT" sz="3400" b="1" dirty="0">
                <a:solidFill>
                  <a:srgbClr val="002060"/>
                </a:solidFill>
                <a:latin typeface="Calibri" panose="020F0502020204030204" pitchFamily="34" charset="0"/>
              </a:rPr>
              <a:t> </a:t>
            </a:r>
            <a:r>
              <a:rPr lang="it-IT" altLang="it-IT" sz="3400" b="1" dirty="0" err="1">
                <a:solidFill>
                  <a:srgbClr val="002060"/>
                </a:solidFill>
                <a:latin typeface="Calibri" panose="020F0502020204030204" pitchFamily="34" charset="0"/>
              </a:rPr>
              <a:t>breast</a:t>
            </a:r>
            <a:r>
              <a:rPr lang="it-IT" altLang="it-IT" sz="3400" b="1" dirty="0">
                <a:solidFill>
                  <a:srgbClr val="002060"/>
                </a:solidFill>
                <a:latin typeface="Calibri" panose="020F0502020204030204" pitchFamily="34" charset="0"/>
              </a:rPr>
              <a:t> </a:t>
            </a:r>
            <a:r>
              <a:rPr lang="it-IT" altLang="it-IT" sz="3400" b="1" dirty="0" err="1">
                <a:solidFill>
                  <a:srgbClr val="002060"/>
                </a:solidFill>
                <a:latin typeface="Calibri" panose="020F0502020204030204" pitchFamily="34" charset="0"/>
              </a:rPr>
              <a:t>cancer</a:t>
            </a:r>
            <a:r>
              <a:rPr lang="it-IT" altLang="it-IT" sz="3400" b="1" dirty="0">
                <a:solidFill>
                  <a:srgbClr val="002060"/>
                </a:solidFill>
                <a:latin typeface="Calibri" panose="020F0502020204030204" pitchFamily="34" charset="0"/>
              </a:rPr>
              <a:t> </a:t>
            </a:r>
            <a:r>
              <a:rPr lang="it-IT" altLang="it-IT" sz="3400" b="1" dirty="0" err="1">
                <a:solidFill>
                  <a:srgbClr val="002060"/>
                </a:solidFill>
                <a:latin typeface="Calibri" panose="020F0502020204030204" pitchFamily="34" charset="0"/>
              </a:rPr>
              <a:t>prognosis</a:t>
            </a:r>
            <a:r>
              <a:rPr lang="it-IT" altLang="it-IT" sz="3400" b="1" dirty="0">
                <a:solidFill>
                  <a:srgbClr val="002060"/>
                </a:solidFill>
                <a:latin typeface="Calibri" panose="020F0502020204030204" pitchFamily="34" charset="0"/>
              </a:rPr>
              <a:t> </a:t>
            </a:r>
          </a:p>
        </p:txBody>
      </p:sp>
      <p:sp>
        <p:nvSpPr>
          <p:cNvPr id="22" name="Rettangolo 21"/>
          <p:cNvSpPr/>
          <p:nvPr/>
        </p:nvSpPr>
        <p:spPr>
          <a:xfrm>
            <a:off x="836068" y="4485592"/>
            <a:ext cx="6912768" cy="615553"/>
          </a:xfrm>
          <a:prstGeom prst="rect">
            <a:avLst/>
          </a:prstGeom>
        </p:spPr>
        <p:txBody>
          <a:bodyPr wrap="square">
            <a:spAutoFit/>
          </a:bodyPr>
          <a:lstStyle/>
          <a:p>
            <a:pPr>
              <a:defRPr/>
            </a:pPr>
            <a:r>
              <a:rPr lang="en-US" sz="1700" dirty="0">
                <a:solidFill>
                  <a:schemeClr val="bg1">
                    <a:lumMod val="50000"/>
                  </a:schemeClr>
                </a:solidFill>
                <a:latin typeface="+mj-lt"/>
              </a:rPr>
              <a:t>Higher BMI is associated with an increased </a:t>
            </a:r>
            <a:r>
              <a:rPr lang="en-US" sz="1700" b="1" dirty="0" err="1">
                <a:solidFill>
                  <a:schemeClr val="bg1">
                    <a:lumMod val="50000"/>
                  </a:schemeClr>
                </a:solidFill>
                <a:latin typeface="+mj-lt"/>
              </a:rPr>
              <a:t>Trastuzumab</a:t>
            </a:r>
            <a:r>
              <a:rPr lang="en-US" sz="1700" b="1" dirty="0">
                <a:solidFill>
                  <a:schemeClr val="bg1">
                    <a:lumMod val="50000"/>
                  </a:schemeClr>
                </a:solidFill>
                <a:latin typeface="+mj-lt"/>
              </a:rPr>
              <a:t> and anthracyclines- induced cardiotoxicity </a:t>
            </a:r>
          </a:p>
        </p:txBody>
      </p:sp>
      <p:sp>
        <p:nvSpPr>
          <p:cNvPr id="38" name="Rettangolo 37"/>
          <p:cNvSpPr/>
          <p:nvPr/>
        </p:nvSpPr>
        <p:spPr>
          <a:xfrm>
            <a:off x="836068" y="3867145"/>
            <a:ext cx="8307932" cy="553998"/>
          </a:xfrm>
          <a:prstGeom prst="rect">
            <a:avLst/>
          </a:prstGeom>
        </p:spPr>
        <p:txBody>
          <a:bodyPr wrap="square">
            <a:spAutoFit/>
          </a:bodyPr>
          <a:lstStyle/>
          <a:p>
            <a:pPr>
              <a:lnSpc>
                <a:spcPts val="1800"/>
              </a:lnSpc>
              <a:defRPr/>
            </a:pPr>
            <a:r>
              <a:rPr lang="en-US" sz="1700" dirty="0">
                <a:solidFill>
                  <a:schemeClr val="bg1">
                    <a:lumMod val="50000"/>
                  </a:schemeClr>
                </a:solidFill>
                <a:latin typeface="+mj-lt"/>
              </a:rPr>
              <a:t>Higher BMI is associated with </a:t>
            </a:r>
            <a:r>
              <a:rPr lang="en-US" sz="1700" b="1" dirty="0">
                <a:solidFill>
                  <a:schemeClr val="bg1">
                    <a:lumMod val="50000"/>
                  </a:schemeClr>
                </a:solidFill>
                <a:latin typeface="+mj-lt"/>
              </a:rPr>
              <a:t>lower pathologic complete response to </a:t>
            </a:r>
          </a:p>
          <a:p>
            <a:pPr>
              <a:lnSpc>
                <a:spcPts val="1800"/>
              </a:lnSpc>
              <a:defRPr/>
            </a:pPr>
            <a:r>
              <a:rPr lang="en-US" sz="1700" dirty="0">
                <a:solidFill>
                  <a:schemeClr val="bg1">
                    <a:lumMod val="50000"/>
                  </a:schemeClr>
                </a:solidFill>
                <a:latin typeface="+mj-lt"/>
              </a:rPr>
              <a:t>neoadjuvant chemotherapy</a:t>
            </a:r>
          </a:p>
        </p:txBody>
      </p:sp>
      <p:sp>
        <p:nvSpPr>
          <p:cNvPr id="43" name="Rettangolo 42"/>
          <p:cNvSpPr/>
          <p:nvPr/>
        </p:nvSpPr>
        <p:spPr>
          <a:xfrm>
            <a:off x="827584" y="2453407"/>
            <a:ext cx="7128892" cy="615553"/>
          </a:xfrm>
          <a:prstGeom prst="rect">
            <a:avLst/>
          </a:prstGeom>
        </p:spPr>
        <p:txBody>
          <a:bodyPr wrap="square">
            <a:spAutoFit/>
          </a:bodyPr>
          <a:lstStyle/>
          <a:p>
            <a:pPr>
              <a:defRPr/>
            </a:pPr>
            <a:r>
              <a:rPr lang="en-US" sz="1700" dirty="0">
                <a:solidFill>
                  <a:schemeClr val="bg1">
                    <a:lumMod val="50000"/>
                  </a:schemeClr>
                </a:solidFill>
                <a:latin typeface="+mj-lt"/>
              </a:rPr>
              <a:t>Patients with a </a:t>
            </a:r>
            <a:r>
              <a:rPr lang="en-US" sz="1700" b="1" dirty="0">
                <a:solidFill>
                  <a:schemeClr val="bg1">
                    <a:lumMod val="50000"/>
                  </a:schemeClr>
                </a:solidFill>
                <a:latin typeface="+mj-lt"/>
              </a:rPr>
              <a:t>BMI&gt; 30 kg/m2 </a:t>
            </a:r>
            <a:r>
              <a:rPr lang="en-US" sz="1700" dirty="0">
                <a:solidFill>
                  <a:schemeClr val="bg1">
                    <a:lumMod val="50000"/>
                  </a:schemeClr>
                </a:solidFill>
                <a:latin typeface="+mj-lt"/>
              </a:rPr>
              <a:t>have </a:t>
            </a:r>
            <a:r>
              <a:rPr lang="en-US" sz="1700" b="1" dirty="0">
                <a:solidFill>
                  <a:schemeClr val="bg1">
                    <a:lumMod val="50000"/>
                  </a:schemeClr>
                </a:solidFill>
                <a:latin typeface="+mj-lt"/>
              </a:rPr>
              <a:t>more advanced disease at diagnosis</a:t>
            </a:r>
            <a:r>
              <a:rPr lang="en-US" sz="1700" dirty="0">
                <a:solidFill>
                  <a:schemeClr val="bg1">
                    <a:lumMod val="50000"/>
                  </a:schemeClr>
                </a:solidFill>
                <a:latin typeface="+mj-lt"/>
              </a:rPr>
              <a:t> </a:t>
            </a:r>
          </a:p>
          <a:p>
            <a:pPr>
              <a:defRPr/>
            </a:pPr>
            <a:r>
              <a:rPr lang="en-US" sz="1700" dirty="0">
                <a:solidFill>
                  <a:schemeClr val="bg1">
                    <a:lumMod val="50000"/>
                  </a:schemeClr>
                </a:solidFill>
                <a:latin typeface="+mj-lt"/>
              </a:rPr>
              <a:t>compared to patients with a BMI &lt;25 kg/m2</a:t>
            </a:r>
          </a:p>
        </p:txBody>
      </p:sp>
      <p:sp>
        <p:nvSpPr>
          <p:cNvPr id="45" name="Rettangolo 44"/>
          <p:cNvSpPr/>
          <p:nvPr/>
        </p:nvSpPr>
        <p:spPr>
          <a:xfrm>
            <a:off x="827584" y="2060848"/>
            <a:ext cx="2088232" cy="400110"/>
          </a:xfrm>
          <a:prstGeom prst="rect">
            <a:avLst/>
          </a:prstGeom>
        </p:spPr>
        <p:txBody>
          <a:bodyPr wrap="square">
            <a:spAutoFit/>
          </a:bodyPr>
          <a:lstStyle/>
          <a:p>
            <a:pPr>
              <a:defRPr/>
            </a:pPr>
            <a:r>
              <a:rPr lang="en-US" sz="2000" b="1" dirty="0">
                <a:solidFill>
                  <a:schemeClr val="bg1">
                    <a:lumMod val="50000"/>
                  </a:schemeClr>
                </a:solidFill>
                <a:latin typeface="+mj-lt"/>
              </a:rPr>
              <a:t>Delayed diagnosis</a:t>
            </a:r>
          </a:p>
        </p:txBody>
      </p:sp>
      <p:sp>
        <p:nvSpPr>
          <p:cNvPr id="48" name="Rettangolo 47"/>
          <p:cNvSpPr/>
          <p:nvPr/>
        </p:nvSpPr>
        <p:spPr>
          <a:xfrm>
            <a:off x="836068" y="3429000"/>
            <a:ext cx="6768752" cy="400110"/>
          </a:xfrm>
          <a:prstGeom prst="rect">
            <a:avLst/>
          </a:prstGeom>
        </p:spPr>
        <p:txBody>
          <a:bodyPr wrap="square">
            <a:spAutoFit/>
          </a:bodyPr>
          <a:lstStyle/>
          <a:p>
            <a:pPr>
              <a:defRPr/>
            </a:pPr>
            <a:r>
              <a:rPr lang="en-US" sz="2000" b="1" dirty="0">
                <a:solidFill>
                  <a:schemeClr val="bg1">
                    <a:lumMod val="50000"/>
                  </a:schemeClr>
                </a:solidFill>
                <a:latin typeface="+mj-lt"/>
              </a:rPr>
              <a:t>Lower response to and/or higher toxicity of cancer treatments</a:t>
            </a:r>
          </a:p>
        </p:txBody>
      </p:sp>
      <p:sp>
        <p:nvSpPr>
          <p:cNvPr id="53" name="Rettangolo 52"/>
          <p:cNvSpPr/>
          <p:nvPr/>
        </p:nvSpPr>
        <p:spPr>
          <a:xfrm>
            <a:off x="845000" y="5445224"/>
            <a:ext cx="5832648" cy="400110"/>
          </a:xfrm>
          <a:prstGeom prst="rect">
            <a:avLst/>
          </a:prstGeom>
        </p:spPr>
        <p:txBody>
          <a:bodyPr wrap="square">
            <a:spAutoFit/>
          </a:bodyPr>
          <a:lstStyle/>
          <a:p>
            <a:pPr>
              <a:defRPr/>
            </a:pPr>
            <a:r>
              <a:rPr lang="en-US" sz="2000" b="1" dirty="0">
                <a:solidFill>
                  <a:schemeClr val="bg1">
                    <a:lumMod val="50000"/>
                  </a:schemeClr>
                </a:solidFill>
                <a:latin typeface="+mj-lt"/>
              </a:rPr>
              <a:t>Chemo and endocrine therapies not adjusted to BMI</a:t>
            </a:r>
          </a:p>
        </p:txBody>
      </p:sp>
      <p:sp>
        <p:nvSpPr>
          <p:cNvPr id="19" name="Rettangolo 18"/>
          <p:cNvSpPr/>
          <p:nvPr/>
        </p:nvSpPr>
        <p:spPr>
          <a:xfrm>
            <a:off x="251520" y="1412776"/>
            <a:ext cx="2664296" cy="243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38"/>
          <p:cNvSpPr/>
          <p:nvPr/>
        </p:nvSpPr>
        <p:spPr>
          <a:xfrm>
            <a:off x="153252" y="1173224"/>
            <a:ext cx="3815409" cy="400110"/>
          </a:xfrm>
          <a:prstGeom prst="rect">
            <a:avLst/>
          </a:prstGeom>
        </p:spPr>
        <p:txBody>
          <a:bodyPr wrap="square">
            <a:spAutoFit/>
          </a:bodyPr>
          <a:lstStyle/>
          <a:p>
            <a:pPr>
              <a:defRPr/>
            </a:pPr>
            <a:r>
              <a:rPr lang="en-US" sz="2000" dirty="0">
                <a:solidFill>
                  <a:srgbClr val="0070C0"/>
                </a:solidFill>
                <a:latin typeface="+mj-lt"/>
              </a:rPr>
              <a:t>POSSIBLE EXPLANATIONS</a:t>
            </a:r>
          </a:p>
        </p:txBody>
      </p:sp>
      <p:sp>
        <p:nvSpPr>
          <p:cNvPr id="25" name="CasellaDiTesto 24"/>
          <p:cNvSpPr txBox="1"/>
          <p:nvPr/>
        </p:nvSpPr>
        <p:spPr>
          <a:xfrm>
            <a:off x="827584" y="6445069"/>
            <a:ext cx="8387598" cy="346249"/>
          </a:xfrm>
          <a:prstGeom prst="rect">
            <a:avLst/>
          </a:prstGeom>
          <a:noFill/>
        </p:spPr>
        <p:txBody>
          <a:bodyPr wrap="square">
            <a:spAutoFit/>
          </a:bodyPr>
          <a:lstStyle/>
          <a:p>
            <a:pPr algn="r" eaLnBrk="1" hangingPunct="1">
              <a:lnSpc>
                <a:spcPct val="150000"/>
              </a:lnSpc>
              <a:defRPr/>
            </a:pPr>
            <a:r>
              <a:rPr lang="it-IT" sz="1100" i="1" dirty="0" err="1">
                <a:solidFill>
                  <a:schemeClr val="tx2">
                    <a:lumMod val="75000"/>
                  </a:schemeClr>
                </a:solidFill>
                <a:latin typeface="+mj-lt"/>
              </a:rPr>
              <a:t>Guenancia</a:t>
            </a:r>
            <a:r>
              <a:rPr lang="it-IT" sz="1100" i="1" dirty="0">
                <a:solidFill>
                  <a:schemeClr val="tx2">
                    <a:lumMod val="75000"/>
                  </a:schemeClr>
                </a:solidFill>
                <a:latin typeface="+mj-lt"/>
              </a:rPr>
              <a:t> </a:t>
            </a:r>
            <a:r>
              <a:rPr lang="it-IT" sz="1100" i="1" dirty="0" err="1">
                <a:solidFill>
                  <a:schemeClr val="tx2">
                    <a:lumMod val="75000"/>
                  </a:schemeClr>
                </a:solidFill>
                <a:latin typeface="+mj-lt"/>
              </a:rPr>
              <a:t>et</a:t>
            </a:r>
            <a:r>
              <a:rPr lang="it-IT" sz="1100" i="1" dirty="0">
                <a:solidFill>
                  <a:schemeClr val="tx2">
                    <a:lumMod val="75000"/>
                  </a:schemeClr>
                </a:solidFill>
                <a:latin typeface="+mj-lt"/>
              </a:rPr>
              <a:t> al, 2016; </a:t>
            </a:r>
            <a:r>
              <a:rPr lang="it-IT" sz="1100" i="1" dirty="0" err="1">
                <a:solidFill>
                  <a:schemeClr val="tx2">
                    <a:lumMod val="75000"/>
                  </a:schemeClr>
                </a:solidFill>
                <a:latin typeface="+mj-lt"/>
              </a:rPr>
              <a:t>Karatas</a:t>
            </a:r>
            <a:r>
              <a:rPr lang="it-IT" sz="1100" i="1" dirty="0">
                <a:solidFill>
                  <a:schemeClr val="tx2">
                    <a:lumMod val="75000"/>
                  </a:schemeClr>
                </a:solidFill>
                <a:latin typeface="+mj-lt"/>
              </a:rPr>
              <a:t> et al, The </a:t>
            </a:r>
            <a:r>
              <a:rPr lang="it-IT" sz="1100" i="1" dirty="0" err="1">
                <a:solidFill>
                  <a:schemeClr val="tx2">
                    <a:lumMod val="75000"/>
                  </a:schemeClr>
                </a:solidFill>
                <a:latin typeface="+mj-lt"/>
              </a:rPr>
              <a:t>Breast</a:t>
            </a:r>
            <a:r>
              <a:rPr lang="it-IT" sz="1100" i="1" dirty="0">
                <a:solidFill>
                  <a:schemeClr val="tx2">
                    <a:lumMod val="75000"/>
                  </a:schemeClr>
                </a:solidFill>
                <a:latin typeface="+mj-lt"/>
              </a:rPr>
              <a:t> 2016; C Benedetto et al, </a:t>
            </a:r>
            <a:r>
              <a:rPr lang="en-GB" sz="1100" i="1" dirty="0">
                <a:solidFill>
                  <a:schemeClr val="tx2">
                    <a:lumMod val="75000"/>
                  </a:schemeClr>
                </a:solidFill>
                <a:latin typeface="+mj-lt"/>
              </a:rPr>
              <a:t>Best </a:t>
            </a:r>
            <a:r>
              <a:rPr lang="en-GB" sz="1100" i="1" dirty="0" err="1">
                <a:solidFill>
                  <a:schemeClr val="tx2">
                    <a:lumMod val="75000"/>
                  </a:schemeClr>
                </a:solidFill>
                <a:latin typeface="+mj-lt"/>
              </a:rPr>
              <a:t>Pract</a:t>
            </a:r>
            <a:r>
              <a:rPr lang="en-GB" sz="1100" i="1" dirty="0">
                <a:solidFill>
                  <a:schemeClr val="tx2">
                    <a:lumMod val="75000"/>
                  </a:schemeClr>
                </a:solidFill>
                <a:latin typeface="+mj-lt"/>
              </a:rPr>
              <a:t> Res </a:t>
            </a:r>
            <a:r>
              <a:rPr lang="en-GB" sz="1100" i="1" dirty="0" err="1">
                <a:solidFill>
                  <a:schemeClr val="tx2">
                    <a:lumMod val="75000"/>
                  </a:schemeClr>
                </a:solidFill>
                <a:latin typeface="+mj-lt"/>
              </a:rPr>
              <a:t>Clin</a:t>
            </a:r>
            <a:r>
              <a:rPr lang="en-GB" sz="1100" i="1" dirty="0">
                <a:solidFill>
                  <a:schemeClr val="tx2">
                    <a:lumMod val="75000"/>
                  </a:schemeClr>
                </a:solidFill>
                <a:latin typeface="+mj-lt"/>
              </a:rPr>
              <a:t> </a:t>
            </a:r>
            <a:r>
              <a:rPr lang="en-GB" sz="1100" i="1" dirty="0" err="1">
                <a:solidFill>
                  <a:schemeClr val="tx2">
                    <a:lumMod val="75000"/>
                  </a:schemeClr>
                </a:solidFill>
                <a:latin typeface="+mj-lt"/>
              </a:rPr>
              <a:t>Obstet</a:t>
            </a:r>
            <a:r>
              <a:rPr lang="en-GB" sz="1100" i="1" dirty="0">
                <a:solidFill>
                  <a:schemeClr val="tx2">
                    <a:lumMod val="75000"/>
                  </a:schemeClr>
                </a:solidFill>
                <a:latin typeface="+mj-lt"/>
              </a:rPr>
              <a:t> </a:t>
            </a:r>
            <a:r>
              <a:rPr lang="en-GB" sz="1100" i="1" dirty="0" err="1">
                <a:solidFill>
                  <a:schemeClr val="tx2">
                    <a:lumMod val="75000"/>
                  </a:schemeClr>
                </a:solidFill>
                <a:latin typeface="+mj-lt"/>
              </a:rPr>
              <a:t>Gynaecol</a:t>
            </a:r>
            <a:r>
              <a:rPr lang="en-GB" sz="1100" i="1" dirty="0">
                <a:solidFill>
                  <a:schemeClr val="tx2">
                    <a:lumMod val="75000"/>
                  </a:schemeClr>
                </a:solidFill>
                <a:latin typeface="+mj-lt"/>
              </a:rPr>
              <a:t> 2015; </a:t>
            </a:r>
            <a:r>
              <a:rPr lang="it-IT" sz="1100" i="1" dirty="0">
                <a:solidFill>
                  <a:schemeClr val="tx2">
                    <a:lumMod val="75000"/>
                  </a:schemeClr>
                </a:solidFill>
                <a:latin typeface="+mj-lt"/>
              </a:rPr>
              <a:t>MC </a:t>
            </a:r>
            <a:r>
              <a:rPr lang="it-IT" sz="1100" i="1" dirty="0" err="1">
                <a:solidFill>
                  <a:schemeClr val="tx2">
                    <a:lumMod val="75000"/>
                  </a:schemeClr>
                </a:solidFill>
                <a:latin typeface="+mj-lt"/>
              </a:rPr>
              <a:t>Pladyon</a:t>
            </a:r>
            <a:r>
              <a:rPr lang="it-IT" sz="1100" i="1" dirty="0">
                <a:solidFill>
                  <a:schemeClr val="tx2">
                    <a:lumMod val="75000"/>
                  </a:schemeClr>
                </a:solidFill>
                <a:latin typeface="+mj-lt"/>
              </a:rPr>
              <a:t> et al, JNCI 2015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6200" y="609600"/>
            <a:ext cx="8981258" cy="5734050"/>
          </a:xfrm>
          <a:prstGeom prst="rect">
            <a:avLst/>
          </a:prstGeom>
        </p:spPr>
      </p:pic>
    </p:spTree>
    <p:extLst>
      <p:ext uri="{BB962C8B-B14F-4D97-AF65-F5344CB8AC3E}">
        <p14:creationId xmlns:p14="http://schemas.microsoft.com/office/powerpoint/2010/main" val="1903094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D11DF05-55C5-D798-EEAF-C4164C9A67D1}"/>
              </a:ext>
            </a:extLst>
          </p:cNvPr>
          <p:cNvPicPr>
            <a:picLocks noChangeAspect="1"/>
          </p:cNvPicPr>
          <p:nvPr/>
        </p:nvPicPr>
        <p:blipFill>
          <a:blip r:embed="rId2"/>
          <a:stretch>
            <a:fillRect/>
          </a:stretch>
        </p:blipFill>
        <p:spPr>
          <a:xfrm>
            <a:off x="146140" y="1066800"/>
            <a:ext cx="8851719" cy="5043329"/>
          </a:xfrm>
          <a:prstGeom prst="rect">
            <a:avLst/>
          </a:prstGeom>
        </p:spPr>
      </p:pic>
      <p:sp>
        <p:nvSpPr>
          <p:cNvPr id="7" name="CasellaDiTesto 6">
            <a:extLst>
              <a:ext uri="{FF2B5EF4-FFF2-40B4-BE49-F238E27FC236}">
                <a16:creationId xmlns:a16="http://schemas.microsoft.com/office/drawing/2014/main" id="{7DEA5C3B-A31A-B5AE-A09B-41071F6A1CEE}"/>
              </a:ext>
            </a:extLst>
          </p:cNvPr>
          <p:cNvSpPr txBox="1"/>
          <p:nvPr/>
        </p:nvSpPr>
        <p:spPr>
          <a:xfrm>
            <a:off x="838200" y="147706"/>
            <a:ext cx="8077200" cy="830997"/>
          </a:xfrm>
          <a:prstGeom prst="rect">
            <a:avLst/>
          </a:prstGeom>
          <a:noFill/>
        </p:spPr>
        <p:txBody>
          <a:bodyPr wrap="square">
            <a:spAutoFit/>
          </a:bodyPr>
          <a:lstStyle/>
          <a:p>
            <a:r>
              <a:rPr lang="en-US"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T</a:t>
            </a:r>
            <a:r>
              <a:rPr lang="en-US" b="1" i="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he impact of obesity in relation to cancer treatment-related side effects</a:t>
            </a:r>
            <a:endParaRPr lang="it-IT"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3163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47046" y="223390"/>
            <a:ext cx="8649907" cy="6411220"/>
          </a:xfrm>
          <a:prstGeom prst="rect">
            <a:avLst/>
          </a:prstGeom>
        </p:spPr>
      </p:pic>
    </p:spTree>
    <p:extLst>
      <p:ext uri="{BB962C8B-B14F-4D97-AF65-F5344CB8AC3E}">
        <p14:creationId xmlns:p14="http://schemas.microsoft.com/office/powerpoint/2010/main" val="1748024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152400"/>
            <a:ext cx="7772400" cy="1295400"/>
          </a:xfrm>
        </p:spPr>
        <p:txBody>
          <a:bodyPr/>
          <a:lstStyle/>
          <a:p>
            <a:r>
              <a:rPr lang="en-US" sz="3200" b="1" dirty="0">
                <a:solidFill>
                  <a:schemeClr val="bg1"/>
                </a:solidFill>
                <a:latin typeface="Geneva"/>
              </a:rPr>
              <a:t>Effects on </a:t>
            </a:r>
            <a:r>
              <a:rPr lang="en-US" sz="3200" b="1" dirty="0" err="1">
                <a:solidFill>
                  <a:schemeClr val="bg1"/>
                </a:solidFill>
                <a:latin typeface="Geneva"/>
              </a:rPr>
              <a:t>screeing</a:t>
            </a:r>
            <a:r>
              <a:rPr lang="en-US" sz="3200" b="1" dirty="0">
                <a:solidFill>
                  <a:schemeClr val="bg1"/>
                </a:solidFill>
                <a:latin typeface="Geneva"/>
              </a:rPr>
              <a:t>, diagnosis and treatment</a:t>
            </a:r>
          </a:p>
        </p:txBody>
      </p:sp>
      <p:pic>
        <p:nvPicPr>
          <p:cNvPr id="5" name="Immagine 4"/>
          <p:cNvPicPr>
            <a:picLocks noChangeAspect="1"/>
          </p:cNvPicPr>
          <p:nvPr/>
        </p:nvPicPr>
        <p:blipFill>
          <a:blip r:embed="rId2"/>
          <a:stretch>
            <a:fillRect/>
          </a:stretch>
        </p:blipFill>
        <p:spPr>
          <a:xfrm>
            <a:off x="142257" y="1600200"/>
            <a:ext cx="8859486" cy="4553585"/>
          </a:xfrm>
          <a:prstGeom prst="rect">
            <a:avLst/>
          </a:prstGeom>
        </p:spPr>
      </p:pic>
    </p:spTree>
    <p:extLst>
      <p:ext uri="{BB962C8B-B14F-4D97-AF65-F5344CB8AC3E}">
        <p14:creationId xmlns:p14="http://schemas.microsoft.com/office/powerpoint/2010/main" val="407188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533400" y="1447800"/>
            <a:ext cx="8153400" cy="5299265"/>
          </a:xfrm>
          <a:prstGeom prst="rect">
            <a:avLst/>
          </a:prstGeom>
        </p:spPr>
      </p:pic>
      <p:sp>
        <p:nvSpPr>
          <p:cNvPr id="5" name="Title 1"/>
          <p:cNvSpPr>
            <a:spLocks noGrp="1"/>
          </p:cNvSpPr>
          <p:nvPr>
            <p:ph type="title"/>
          </p:nvPr>
        </p:nvSpPr>
        <p:spPr>
          <a:xfrm>
            <a:off x="685800" y="152400"/>
            <a:ext cx="7772400" cy="1295400"/>
          </a:xfrm>
        </p:spPr>
        <p:txBody>
          <a:bodyPr/>
          <a:lstStyle/>
          <a:p>
            <a:r>
              <a:rPr lang="en-US" sz="3200" b="1" dirty="0">
                <a:solidFill>
                  <a:schemeClr val="bg1"/>
                </a:solidFill>
                <a:latin typeface="Geneva"/>
              </a:rPr>
              <a:t>Lymphedema risk</a:t>
            </a:r>
          </a:p>
        </p:txBody>
      </p:sp>
    </p:spTree>
    <p:extLst>
      <p:ext uri="{BB962C8B-B14F-4D97-AF65-F5344CB8AC3E}">
        <p14:creationId xmlns:p14="http://schemas.microsoft.com/office/powerpoint/2010/main" val="1423483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152400"/>
            <a:ext cx="7772400" cy="1295400"/>
          </a:xfrm>
        </p:spPr>
        <p:txBody>
          <a:bodyPr/>
          <a:lstStyle/>
          <a:p>
            <a:r>
              <a:rPr lang="en-US" sz="3200" b="1" dirty="0">
                <a:solidFill>
                  <a:schemeClr val="bg1"/>
                </a:solidFill>
                <a:latin typeface="Geneva"/>
              </a:rPr>
              <a:t>Barriers to chemotherapy</a:t>
            </a:r>
          </a:p>
        </p:txBody>
      </p:sp>
      <p:pic>
        <p:nvPicPr>
          <p:cNvPr id="6" name="Immagine 5"/>
          <p:cNvPicPr>
            <a:picLocks noChangeAspect="1"/>
          </p:cNvPicPr>
          <p:nvPr/>
        </p:nvPicPr>
        <p:blipFill>
          <a:blip r:embed="rId2"/>
          <a:stretch>
            <a:fillRect/>
          </a:stretch>
        </p:blipFill>
        <p:spPr>
          <a:xfrm>
            <a:off x="2438400" y="3745943"/>
            <a:ext cx="3886200" cy="3112057"/>
          </a:xfrm>
          <a:prstGeom prst="rect">
            <a:avLst/>
          </a:prstGeom>
        </p:spPr>
      </p:pic>
      <p:pic>
        <p:nvPicPr>
          <p:cNvPr id="4" name="Immagine 3"/>
          <p:cNvPicPr>
            <a:picLocks noChangeAspect="1"/>
          </p:cNvPicPr>
          <p:nvPr/>
        </p:nvPicPr>
        <p:blipFill rotWithShape="1">
          <a:blip r:embed="rId3"/>
          <a:srcRect b="54841"/>
          <a:stretch/>
        </p:blipFill>
        <p:spPr>
          <a:xfrm>
            <a:off x="457200" y="1676400"/>
            <a:ext cx="8382000" cy="2286000"/>
          </a:xfrm>
          <a:prstGeom prst="rect">
            <a:avLst/>
          </a:prstGeom>
        </p:spPr>
      </p:pic>
    </p:spTree>
    <p:extLst>
      <p:ext uri="{BB962C8B-B14F-4D97-AF65-F5344CB8AC3E}">
        <p14:creationId xmlns:p14="http://schemas.microsoft.com/office/powerpoint/2010/main" val="4046246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rcRect t="15579" b="24997"/>
          <a:stretch>
            <a:fillRect/>
          </a:stretch>
        </p:blipFill>
        <p:spPr>
          <a:xfrm>
            <a:off x="1524000" y="4672219"/>
            <a:ext cx="6096000" cy="1981200"/>
          </a:xfrm>
          <a:prstGeom prst="rect">
            <a:avLst/>
          </a:prstGeom>
        </p:spPr>
      </p:pic>
      <p:sp>
        <p:nvSpPr>
          <p:cNvPr id="5" name="CasellaDiTesto 4"/>
          <p:cNvSpPr txBox="1"/>
          <p:nvPr/>
        </p:nvSpPr>
        <p:spPr>
          <a:xfrm>
            <a:off x="2438399" y="304800"/>
            <a:ext cx="3781805" cy="584775"/>
          </a:xfrm>
          <a:prstGeom prst="rect">
            <a:avLst/>
          </a:prstGeom>
          <a:noFill/>
        </p:spPr>
        <p:txBody>
          <a:bodyPr wrap="none" rtlCol="0">
            <a:spAutoFit/>
          </a:bodyPr>
          <a:lstStyle/>
          <a:p>
            <a:r>
              <a:rPr lang="it-IT" sz="3200" b="1" dirty="0">
                <a:solidFill>
                  <a:srgbClr val="002060"/>
                </a:solidFill>
                <a:latin typeface="Geneva"/>
              </a:rPr>
              <a:t>Endocrine </a:t>
            </a:r>
            <a:r>
              <a:rPr lang="it-IT" sz="3200" b="1" dirty="0" err="1">
                <a:solidFill>
                  <a:srgbClr val="002060"/>
                </a:solidFill>
                <a:latin typeface="Geneva"/>
              </a:rPr>
              <a:t>therapy</a:t>
            </a:r>
            <a:endParaRPr lang="it-IT" sz="3200" b="1" dirty="0">
              <a:solidFill>
                <a:srgbClr val="002060"/>
              </a:solidFill>
              <a:latin typeface="Geneva"/>
            </a:endParaRPr>
          </a:p>
        </p:txBody>
      </p:sp>
      <p:pic>
        <p:nvPicPr>
          <p:cNvPr id="3" name="Immagine 2">
            <a:extLst>
              <a:ext uri="{FF2B5EF4-FFF2-40B4-BE49-F238E27FC236}">
                <a16:creationId xmlns:a16="http://schemas.microsoft.com/office/drawing/2014/main" id="{93EFCDBB-414F-DA5E-E0E0-41B5A74F9B64}"/>
              </a:ext>
            </a:extLst>
          </p:cNvPr>
          <p:cNvPicPr>
            <a:picLocks noChangeAspect="1"/>
          </p:cNvPicPr>
          <p:nvPr/>
        </p:nvPicPr>
        <p:blipFill>
          <a:blip r:embed="rId3"/>
          <a:stretch>
            <a:fillRect/>
          </a:stretch>
        </p:blipFill>
        <p:spPr>
          <a:xfrm>
            <a:off x="2202191" y="1066800"/>
            <a:ext cx="4254219" cy="3453229"/>
          </a:xfrm>
          <a:prstGeom prst="rect">
            <a:avLst/>
          </a:prstGeom>
        </p:spPr>
      </p:pic>
    </p:spTree>
    <p:extLst>
      <p:ext uri="{BB962C8B-B14F-4D97-AF65-F5344CB8AC3E}">
        <p14:creationId xmlns:p14="http://schemas.microsoft.com/office/powerpoint/2010/main" val="1971489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A097EF1-DB04-DA0B-331A-A4F23362E6F6}"/>
              </a:ext>
            </a:extLst>
          </p:cNvPr>
          <p:cNvPicPr>
            <a:picLocks noChangeAspect="1"/>
          </p:cNvPicPr>
          <p:nvPr/>
        </p:nvPicPr>
        <p:blipFill>
          <a:blip r:embed="rId2"/>
          <a:stretch>
            <a:fillRect/>
          </a:stretch>
        </p:blipFill>
        <p:spPr>
          <a:xfrm>
            <a:off x="533401" y="1217742"/>
            <a:ext cx="7086600" cy="5603815"/>
          </a:xfrm>
          <a:prstGeom prst="rect">
            <a:avLst/>
          </a:prstGeom>
        </p:spPr>
      </p:pic>
      <p:sp>
        <p:nvSpPr>
          <p:cNvPr id="8" name="CasellaDiTesto 7">
            <a:extLst>
              <a:ext uri="{FF2B5EF4-FFF2-40B4-BE49-F238E27FC236}">
                <a16:creationId xmlns:a16="http://schemas.microsoft.com/office/drawing/2014/main" id="{F2CFE58C-F50D-8FB9-BE38-4E0A2D096323}"/>
              </a:ext>
            </a:extLst>
          </p:cNvPr>
          <p:cNvSpPr txBox="1"/>
          <p:nvPr/>
        </p:nvSpPr>
        <p:spPr>
          <a:xfrm>
            <a:off x="685800" y="129619"/>
            <a:ext cx="7772400" cy="830997"/>
          </a:xfrm>
          <a:prstGeom prst="rect">
            <a:avLst/>
          </a:prstGeom>
          <a:noFill/>
        </p:spPr>
        <p:txBody>
          <a:bodyPr wrap="square">
            <a:spAutoFit/>
          </a:bodyPr>
          <a:lstStyle/>
          <a:p>
            <a:r>
              <a:rPr lang="en-US"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The multifactorial effect of obesity on the effectiveness and outcomes of cancer therapies</a:t>
            </a:r>
            <a:endParaRPr lang="it-IT"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ttangolo 1">
            <a:extLst>
              <a:ext uri="{FF2B5EF4-FFF2-40B4-BE49-F238E27FC236}">
                <a16:creationId xmlns:a16="http://schemas.microsoft.com/office/drawing/2014/main" id="{2B6F1E72-D05C-43C0-1786-584BE69B352E}"/>
              </a:ext>
            </a:extLst>
          </p:cNvPr>
          <p:cNvSpPr/>
          <p:nvPr/>
        </p:nvSpPr>
        <p:spPr bwMode="auto">
          <a:xfrm>
            <a:off x="457200" y="1905000"/>
            <a:ext cx="2057400" cy="1295400"/>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0" charset="0"/>
            </a:endParaRPr>
          </a:p>
        </p:txBody>
      </p:sp>
      <p:sp>
        <p:nvSpPr>
          <p:cNvPr id="3" name="Rettangolo 2">
            <a:extLst>
              <a:ext uri="{FF2B5EF4-FFF2-40B4-BE49-F238E27FC236}">
                <a16:creationId xmlns:a16="http://schemas.microsoft.com/office/drawing/2014/main" id="{D39D5B44-10A3-FD41-3148-CDF92A753F03}"/>
              </a:ext>
            </a:extLst>
          </p:cNvPr>
          <p:cNvSpPr/>
          <p:nvPr/>
        </p:nvSpPr>
        <p:spPr bwMode="auto">
          <a:xfrm>
            <a:off x="457200" y="4267200"/>
            <a:ext cx="2057400" cy="685800"/>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0" charset="0"/>
            </a:endParaRPr>
          </a:p>
        </p:txBody>
      </p:sp>
      <p:sp>
        <p:nvSpPr>
          <p:cNvPr id="5" name="Rettangolo 4">
            <a:extLst>
              <a:ext uri="{FF2B5EF4-FFF2-40B4-BE49-F238E27FC236}">
                <a16:creationId xmlns:a16="http://schemas.microsoft.com/office/drawing/2014/main" id="{7DFB8430-79F4-17B2-0511-98E706D69EF3}"/>
              </a:ext>
            </a:extLst>
          </p:cNvPr>
          <p:cNvSpPr/>
          <p:nvPr/>
        </p:nvSpPr>
        <p:spPr bwMode="auto">
          <a:xfrm>
            <a:off x="5638802" y="4876799"/>
            <a:ext cx="2057400" cy="830997"/>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0" charset="0"/>
            </a:endParaRPr>
          </a:p>
        </p:txBody>
      </p:sp>
      <p:sp>
        <p:nvSpPr>
          <p:cNvPr id="6" name="Rettangolo 5">
            <a:extLst>
              <a:ext uri="{FF2B5EF4-FFF2-40B4-BE49-F238E27FC236}">
                <a16:creationId xmlns:a16="http://schemas.microsoft.com/office/drawing/2014/main" id="{AC479E1D-7F03-DA78-F0AD-DE8192DB93CC}"/>
              </a:ext>
            </a:extLst>
          </p:cNvPr>
          <p:cNvSpPr/>
          <p:nvPr/>
        </p:nvSpPr>
        <p:spPr bwMode="auto">
          <a:xfrm>
            <a:off x="5643467" y="1194415"/>
            <a:ext cx="2057400" cy="93918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0" charset="0"/>
            </a:endParaRPr>
          </a:p>
        </p:txBody>
      </p:sp>
      <p:sp>
        <p:nvSpPr>
          <p:cNvPr id="7" name="Rettangolo 6">
            <a:extLst>
              <a:ext uri="{FF2B5EF4-FFF2-40B4-BE49-F238E27FC236}">
                <a16:creationId xmlns:a16="http://schemas.microsoft.com/office/drawing/2014/main" id="{D2A4E74C-FE4F-81C1-7345-B1D2E9310AD8}"/>
              </a:ext>
            </a:extLst>
          </p:cNvPr>
          <p:cNvSpPr/>
          <p:nvPr/>
        </p:nvSpPr>
        <p:spPr bwMode="auto">
          <a:xfrm>
            <a:off x="452535" y="5791200"/>
            <a:ext cx="2057400" cy="93918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0" charset="0"/>
            </a:endParaRPr>
          </a:p>
        </p:txBody>
      </p:sp>
      <p:sp>
        <p:nvSpPr>
          <p:cNvPr id="9" name="Rettangolo 8">
            <a:extLst>
              <a:ext uri="{FF2B5EF4-FFF2-40B4-BE49-F238E27FC236}">
                <a16:creationId xmlns:a16="http://schemas.microsoft.com/office/drawing/2014/main" id="{F7BCEC77-1633-84A7-948F-1629D0F773A2}"/>
              </a:ext>
            </a:extLst>
          </p:cNvPr>
          <p:cNvSpPr/>
          <p:nvPr/>
        </p:nvSpPr>
        <p:spPr bwMode="auto">
          <a:xfrm>
            <a:off x="5643467" y="2133600"/>
            <a:ext cx="2057400" cy="93918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0" charset="0"/>
            </a:endParaRPr>
          </a:p>
        </p:txBody>
      </p:sp>
      <p:sp>
        <p:nvSpPr>
          <p:cNvPr id="10" name="Rettangolo 9">
            <a:extLst>
              <a:ext uri="{FF2B5EF4-FFF2-40B4-BE49-F238E27FC236}">
                <a16:creationId xmlns:a16="http://schemas.microsoft.com/office/drawing/2014/main" id="{E389ADC9-2140-242A-AF8B-E04377D22757}"/>
              </a:ext>
            </a:extLst>
          </p:cNvPr>
          <p:cNvSpPr/>
          <p:nvPr/>
        </p:nvSpPr>
        <p:spPr bwMode="auto">
          <a:xfrm>
            <a:off x="5638802" y="5791200"/>
            <a:ext cx="2057400" cy="103035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0" charset="0"/>
            </a:endParaRPr>
          </a:p>
        </p:txBody>
      </p:sp>
    </p:spTree>
    <p:extLst>
      <p:ext uri="{BB962C8B-B14F-4D97-AF65-F5344CB8AC3E}">
        <p14:creationId xmlns:p14="http://schemas.microsoft.com/office/powerpoint/2010/main" val="1538093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t="4244"/>
          <a:stretch/>
        </p:blipFill>
        <p:spPr>
          <a:xfrm>
            <a:off x="1676400" y="234662"/>
            <a:ext cx="5715000" cy="6623338"/>
          </a:xfrm>
          <a:prstGeom prst="rect">
            <a:avLst/>
          </a:prstGeom>
        </p:spPr>
      </p:pic>
    </p:spTree>
    <p:extLst>
      <p:ext uri="{BB962C8B-B14F-4D97-AF65-F5344CB8AC3E}">
        <p14:creationId xmlns:p14="http://schemas.microsoft.com/office/powerpoint/2010/main" val="3116846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4A4F5C9-1F75-150B-A19F-0856B759AF63}"/>
              </a:ext>
            </a:extLst>
          </p:cNvPr>
          <p:cNvPicPr>
            <a:picLocks noChangeAspect="1"/>
          </p:cNvPicPr>
          <p:nvPr/>
        </p:nvPicPr>
        <p:blipFill>
          <a:blip r:embed="rId3"/>
          <a:stretch>
            <a:fillRect/>
          </a:stretch>
        </p:blipFill>
        <p:spPr>
          <a:xfrm>
            <a:off x="1219200" y="189534"/>
            <a:ext cx="6312958" cy="6478932"/>
          </a:xfrm>
          <a:prstGeom prst="rect">
            <a:avLst/>
          </a:prstGeom>
        </p:spPr>
      </p:pic>
    </p:spTree>
    <p:extLst>
      <p:ext uri="{BB962C8B-B14F-4D97-AF65-F5344CB8AC3E}">
        <p14:creationId xmlns:p14="http://schemas.microsoft.com/office/powerpoint/2010/main" val="3772763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40106F75-B45E-64B5-9C5D-67418B8C5831}"/>
              </a:ext>
            </a:extLst>
          </p:cNvPr>
          <p:cNvPicPr>
            <a:picLocks noChangeAspect="1"/>
          </p:cNvPicPr>
          <p:nvPr/>
        </p:nvPicPr>
        <p:blipFill>
          <a:blip r:embed="rId2"/>
          <a:stretch>
            <a:fillRect/>
          </a:stretch>
        </p:blipFill>
        <p:spPr>
          <a:xfrm>
            <a:off x="990600" y="1676400"/>
            <a:ext cx="6920762" cy="4624672"/>
          </a:xfrm>
          <a:prstGeom prst="rect">
            <a:avLst/>
          </a:prstGeom>
        </p:spPr>
      </p:pic>
      <p:sp>
        <p:nvSpPr>
          <p:cNvPr id="9" name="CasellaDiTesto 8">
            <a:extLst>
              <a:ext uri="{FF2B5EF4-FFF2-40B4-BE49-F238E27FC236}">
                <a16:creationId xmlns:a16="http://schemas.microsoft.com/office/drawing/2014/main" id="{8CA5F29B-6633-800B-42BD-13B9831A65CB}"/>
              </a:ext>
            </a:extLst>
          </p:cNvPr>
          <p:cNvSpPr txBox="1"/>
          <p:nvPr/>
        </p:nvSpPr>
        <p:spPr>
          <a:xfrm>
            <a:off x="762000" y="335315"/>
            <a:ext cx="7924800" cy="830997"/>
          </a:xfrm>
          <a:prstGeom prst="rect">
            <a:avLst/>
          </a:prstGeom>
          <a:noFill/>
        </p:spPr>
        <p:txBody>
          <a:bodyPr wrap="square">
            <a:spAutoFit/>
          </a:bodyPr>
          <a:lstStyle/>
          <a:p>
            <a:pPr algn="just"/>
            <a:r>
              <a:rPr lang="it-IT"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Association </a:t>
            </a:r>
            <a:r>
              <a:rPr lang="it-IT"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between</a:t>
            </a:r>
            <a:r>
              <a:rPr lang="it-IT"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BMI </a:t>
            </a:r>
            <a:r>
              <a:rPr lang="en-US"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(&lt;25 and ≥25 kg/m2 groups) and survival in patients with cancer receiving immunotherapy</a:t>
            </a:r>
            <a:endParaRPr lang="it-IT"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CasellaDiTesto 9">
            <a:extLst>
              <a:ext uri="{FF2B5EF4-FFF2-40B4-BE49-F238E27FC236}">
                <a16:creationId xmlns:a16="http://schemas.microsoft.com/office/drawing/2014/main" id="{71CCEF82-B99E-9AE3-4E28-FB0E0A8154E2}"/>
              </a:ext>
            </a:extLst>
          </p:cNvPr>
          <p:cNvSpPr txBox="1"/>
          <p:nvPr/>
        </p:nvSpPr>
        <p:spPr>
          <a:xfrm>
            <a:off x="5257800" y="6477000"/>
            <a:ext cx="2746265" cy="338554"/>
          </a:xfrm>
          <a:prstGeom prst="rect">
            <a:avLst/>
          </a:prstGeom>
          <a:noFill/>
        </p:spPr>
        <p:txBody>
          <a:bodyPr wrap="none" rtlCol="0">
            <a:spAutoFit/>
          </a:bodyPr>
          <a:lstStyle/>
          <a:p>
            <a:r>
              <a:rPr lang="it-IT" sz="1600" dirty="0" err="1">
                <a:solidFill>
                  <a:srgbClr val="000000"/>
                </a:solidFill>
              </a:rPr>
              <a:t>Guo</a:t>
            </a:r>
            <a:r>
              <a:rPr lang="it-IT" sz="1600" dirty="0">
                <a:solidFill>
                  <a:srgbClr val="000000"/>
                </a:solidFill>
              </a:rPr>
              <a:t> et al, Mol </a:t>
            </a:r>
            <a:r>
              <a:rPr lang="it-IT" sz="1600" dirty="0" err="1">
                <a:solidFill>
                  <a:srgbClr val="000000"/>
                </a:solidFill>
              </a:rPr>
              <a:t>Clin</a:t>
            </a:r>
            <a:r>
              <a:rPr lang="it-IT" sz="1600" dirty="0">
                <a:solidFill>
                  <a:srgbClr val="000000"/>
                </a:solidFill>
              </a:rPr>
              <a:t> Onco 2024</a:t>
            </a:r>
          </a:p>
        </p:txBody>
      </p:sp>
      <p:sp>
        <p:nvSpPr>
          <p:cNvPr id="11" name="CasellaDiTesto 10">
            <a:extLst>
              <a:ext uri="{FF2B5EF4-FFF2-40B4-BE49-F238E27FC236}">
                <a16:creationId xmlns:a16="http://schemas.microsoft.com/office/drawing/2014/main" id="{F9121FDA-FDC1-1FC4-10DC-CF520B177C25}"/>
              </a:ext>
            </a:extLst>
          </p:cNvPr>
          <p:cNvSpPr txBox="1"/>
          <p:nvPr/>
        </p:nvSpPr>
        <p:spPr>
          <a:xfrm>
            <a:off x="3224515" y="1190523"/>
            <a:ext cx="2694969" cy="461665"/>
          </a:xfrm>
          <a:prstGeom prst="rect">
            <a:avLst/>
          </a:prstGeom>
          <a:noFill/>
        </p:spPr>
        <p:txBody>
          <a:bodyPr wrap="none" rtlCol="0">
            <a:spAutoFit/>
          </a:bodyPr>
          <a:lstStyle/>
          <a:p>
            <a:r>
              <a:rPr lang="it-IT" dirty="0">
                <a:solidFill>
                  <a:srgbClr val="C00000"/>
                </a:solidFill>
                <a:latin typeface="Calibri" panose="020F0502020204030204" pitchFamily="34" charset="0"/>
                <a:ea typeface="Calibri" panose="020F0502020204030204" pitchFamily="34" charset="0"/>
                <a:cs typeface="Calibri" panose="020F0502020204030204" pitchFamily="34" charset="0"/>
              </a:rPr>
              <a:t>The </a:t>
            </a:r>
            <a:r>
              <a:rPr lang="it-IT" dirty="0" err="1">
                <a:solidFill>
                  <a:srgbClr val="C00000"/>
                </a:solidFill>
                <a:latin typeface="Calibri" panose="020F0502020204030204" pitchFamily="34" charset="0"/>
                <a:ea typeface="Calibri" panose="020F0502020204030204" pitchFamily="34" charset="0"/>
                <a:cs typeface="Calibri" panose="020F0502020204030204" pitchFamily="34" charset="0"/>
              </a:rPr>
              <a:t>obesity</a:t>
            </a:r>
            <a:r>
              <a:rPr lang="it-IT"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it-IT" dirty="0" err="1">
                <a:solidFill>
                  <a:srgbClr val="C00000"/>
                </a:solidFill>
                <a:latin typeface="Calibri" panose="020F0502020204030204" pitchFamily="34" charset="0"/>
                <a:ea typeface="Calibri" panose="020F0502020204030204" pitchFamily="34" charset="0"/>
                <a:cs typeface="Calibri" panose="020F0502020204030204" pitchFamily="34" charset="0"/>
              </a:rPr>
              <a:t>paradox</a:t>
            </a:r>
            <a:endParaRPr lang="it-IT"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0654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0A87B9B-9DFF-B78B-EB9E-2057DDDF4CD6}"/>
              </a:ext>
            </a:extLst>
          </p:cNvPr>
          <p:cNvSpPr txBox="1"/>
          <p:nvPr/>
        </p:nvSpPr>
        <p:spPr>
          <a:xfrm>
            <a:off x="127770" y="304800"/>
            <a:ext cx="8888459" cy="461665"/>
          </a:xfrm>
          <a:prstGeom prst="rect">
            <a:avLst/>
          </a:prstGeom>
          <a:noFill/>
        </p:spPr>
        <p:txBody>
          <a:bodyPr wrap="none" rtlCol="0">
            <a:spAutoFit/>
          </a:bodyPr>
          <a:lstStyle/>
          <a:p>
            <a:r>
              <a:rPr lang="it-IT"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The </a:t>
            </a:r>
            <a:r>
              <a:rPr lang="it-IT"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obesity</a:t>
            </a:r>
            <a:r>
              <a:rPr lang="it-IT"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it-IT"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paradox</a:t>
            </a:r>
            <a:r>
              <a:rPr lang="it-IT"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in </a:t>
            </a:r>
            <a:r>
              <a:rPr lang="it-IT"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cancer</a:t>
            </a:r>
            <a:r>
              <a:rPr lang="it-IT"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it-IT"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patients</a:t>
            </a:r>
            <a:r>
              <a:rPr lang="it-IT"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it-IT"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treated</a:t>
            </a:r>
            <a:r>
              <a:rPr lang="it-IT"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with </a:t>
            </a:r>
            <a:r>
              <a:rPr lang="it-IT"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immunotherapy</a:t>
            </a:r>
            <a:endParaRPr lang="it-IT"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Immagine 5">
            <a:extLst>
              <a:ext uri="{FF2B5EF4-FFF2-40B4-BE49-F238E27FC236}">
                <a16:creationId xmlns:a16="http://schemas.microsoft.com/office/drawing/2014/main" id="{2E404D51-4A5D-D7AB-F2E2-2C1A2B1CF5F8}"/>
              </a:ext>
            </a:extLst>
          </p:cNvPr>
          <p:cNvPicPr>
            <a:picLocks noChangeAspect="1"/>
          </p:cNvPicPr>
          <p:nvPr/>
        </p:nvPicPr>
        <p:blipFill>
          <a:blip r:embed="rId3"/>
          <a:stretch>
            <a:fillRect/>
          </a:stretch>
        </p:blipFill>
        <p:spPr>
          <a:xfrm>
            <a:off x="609600" y="1143000"/>
            <a:ext cx="7924800" cy="2422725"/>
          </a:xfrm>
          <a:prstGeom prst="rect">
            <a:avLst/>
          </a:prstGeom>
        </p:spPr>
      </p:pic>
      <p:pic>
        <p:nvPicPr>
          <p:cNvPr id="8" name="Immagine 7">
            <a:extLst>
              <a:ext uri="{FF2B5EF4-FFF2-40B4-BE49-F238E27FC236}">
                <a16:creationId xmlns:a16="http://schemas.microsoft.com/office/drawing/2014/main" id="{768EA4F6-C601-35AE-A871-3702C7252B97}"/>
              </a:ext>
            </a:extLst>
          </p:cNvPr>
          <p:cNvPicPr>
            <a:picLocks noChangeAspect="1"/>
          </p:cNvPicPr>
          <p:nvPr/>
        </p:nvPicPr>
        <p:blipFill>
          <a:blip r:embed="rId4"/>
          <a:stretch>
            <a:fillRect/>
          </a:stretch>
        </p:blipFill>
        <p:spPr>
          <a:xfrm>
            <a:off x="533399" y="4038600"/>
            <a:ext cx="7571667" cy="2305340"/>
          </a:xfrm>
          <a:prstGeom prst="rect">
            <a:avLst/>
          </a:prstGeom>
        </p:spPr>
      </p:pic>
      <p:sp>
        <p:nvSpPr>
          <p:cNvPr id="10" name="CasellaDiTesto 9">
            <a:extLst>
              <a:ext uri="{FF2B5EF4-FFF2-40B4-BE49-F238E27FC236}">
                <a16:creationId xmlns:a16="http://schemas.microsoft.com/office/drawing/2014/main" id="{B6233DE5-7497-9278-8424-8FA55257D2CC}"/>
              </a:ext>
            </a:extLst>
          </p:cNvPr>
          <p:cNvSpPr txBox="1"/>
          <p:nvPr/>
        </p:nvSpPr>
        <p:spPr>
          <a:xfrm>
            <a:off x="2819400" y="6533322"/>
            <a:ext cx="6324600" cy="261610"/>
          </a:xfrm>
          <a:prstGeom prst="rect">
            <a:avLst/>
          </a:prstGeom>
          <a:noFill/>
        </p:spPr>
        <p:txBody>
          <a:bodyPr wrap="square">
            <a:spAutoFit/>
          </a:bodyPr>
          <a:lstStyle/>
          <a:p>
            <a:r>
              <a:rPr lang="it-IT" sz="1100" dirty="0">
                <a:solidFill>
                  <a:srgbClr val="000000"/>
                </a:solidFill>
                <a:latin typeface="Arial" panose="020B0604020202020204" pitchFamily="34" charset="0"/>
                <a:cs typeface="Arial" panose="020B0604020202020204" pitchFamily="34" charset="0"/>
              </a:rPr>
              <a:t>Alden SL, et al. J </a:t>
            </a:r>
            <a:r>
              <a:rPr lang="it-IT" sz="1100" dirty="0" err="1">
                <a:solidFill>
                  <a:srgbClr val="000000"/>
                </a:solidFill>
                <a:latin typeface="Arial" panose="020B0604020202020204" pitchFamily="34" charset="0"/>
                <a:cs typeface="Arial" panose="020B0604020202020204" pitchFamily="34" charset="0"/>
              </a:rPr>
              <a:t>Immunother</a:t>
            </a:r>
            <a:r>
              <a:rPr lang="it-IT" sz="1100" dirty="0">
                <a:solidFill>
                  <a:srgbClr val="000000"/>
                </a:solidFill>
                <a:latin typeface="Arial" panose="020B0604020202020204" pitchFamily="34" charset="0"/>
                <a:cs typeface="Arial" panose="020B0604020202020204" pitchFamily="34" charset="0"/>
              </a:rPr>
              <a:t> Cancer 2025;13:e009734. doi:10.1136/jitc-2024-009734</a:t>
            </a:r>
          </a:p>
        </p:txBody>
      </p:sp>
    </p:spTree>
    <p:extLst>
      <p:ext uri="{BB962C8B-B14F-4D97-AF65-F5344CB8AC3E}">
        <p14:creationId xmlns:p14="http://schemas.microsoft.com/office/powerpoint/2010/main" val="1897187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9282374-80AE-EAD4-4A8A-23713A13E500}"/>
              </a:ext>
            </a:extLst>
          </p:cNvPr>
          <p:cNvSpPr txBox="1"/>
          <p:nvPr/>
        </p:nvSpPr>
        <p:spPr>
          <a:xfrm>
            <a:off x="609600" y="381000"/>
            <a:ext cx="3962400" cy="1569660"/>
          </a:xfrm>
          <a:prstGeom prst="rect">
            <a:avLst/>
          </a:prstGeom>
          <a:noFill/>
        </p:spPr>
        <p:txBody>
          <a:bodyPr wrap="square">
            <a:spAutoFit/>
          </a:bodyPr>
          <a:lstStyle/>
          <a:p>
            <a:pPr algn="just">
              <a:buNone/>
            </a:pPr>
            <a:r>
              <a:rPr lang="en-US" b="1" i="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Immunotherapy and Overall Survival Among Patients With Advanced Non–Small Cell Lung Cancer and Obesity</a:t>
            </a:r>
          </a:p>
        </p:txBody>
      </p:sp>
      <p:pic>
        <p:nvPicPr>
          <p:cNvPr id="6" name="Immagine 5">
            <a:extLst>
              <a:ext uri="{FF2B5EF4-FFF2-40B4-BE49-F238E27FC236}">
                <a16:creationId xmlns:a16="http://schemas.microsoft.com/office/drawing/2014/main" id="{43480940-4B7F-D98E-CBB9-2E287FA42DD3}"/>
              </a:ext>
            </a:extLst>
          </p:cNvPr>
          <p:cNvPicPr>
            <a:picLocks noChangeAspect="1"/>
          </p:cNvPicPr>
          <p:nvPr/>
        </p:nvPicPr>
        <p:blipFill>
          <a:blip r:embed="rId3"/>
          <a:stretch>
            <a:fillRect/>
          </a:stretch>
        </p:blipFill>
        <p:spPr>
          <a:xfrm>
            <a:off x="5082463" y="152400"/>
            <a:ext cx="3481754" cy="2514600"/>
          </a:xfrm>
          <a:prstGeom prst="rect">
            <a:avLst/>
          </a:prstGeom>
        </p:spPr>
      </p:pic>
      <p:pic>
        <p:nvPicPr>
          <p:cNvPr id="7" name="Immagine 6">
            <a:extLst>
              <a:ext uri="{FF2B5EF4-FFF2-40B4-BE49-F238E27FC236}">
                <a16:creationId xmlns:a16="http://schemas.microsoft.com/office/drawing/2014/main" id="{DB45BA69-1095-38DF-81B5-B7001C1AA6C9}"/>
              </a:ext>
            </a:extLst>
          </p:cNvPr>
          <p:cNvPicPr>
            <a:picLocks noChangeAspect="1"/>
          </p:cNvPicPr>
          <p:nvPr/>
        </p:nvPicPr>
        <p:blipFill>
          <a:blip r:embed="rId4"/>
          <a:stretch>
            <a:fillRect/>
          </a:stretch>
        </p:blipFill>
        <p:spPr>
          <a:xfrm>
            <a:off x="533400" y="2793724"/>
            <a:ext cx="7715250" cy="3905250"/>
          </a:xfrm>
          <a:prstGeom prst="rect">
            <a:avLst/>
          </a:prstGeom>
        </p:spPr>
      </p:pic>
      <p:sp>
        <p:nvSpPr>
          <p:cNvPr id="8" name="CasellaDiTesto 7">
            <a:extLst>
              <a:ext uri="{FF2B5EF4-FFF2-40B4-BE49-F238E27FC236}">
                <a16:creationId xmlns:a16="http://schemas.microsoft.com/office/drawing/2014/main" id="{F73FBA4C-D929-42AD-3528-FDCD0052E42A}"/>
              </a:ext>
            </a:extLst>
          </p:cNvPr>
          <p:cNvSpPr txBox="1"/>
          <p:nvPr/>
        </p:nvSpPr>
        <p:spPr>
          <a:xfrm>
            <a:off x="762000" y="2141359"/>
            <a:ext cx="1513556" cy="253916"/>
          </a:xfrm>
          <a:prstGeom prst="rect">
            <a:avLst/>
          </a:prstGeom>
          <a:noFill/>
        </p:spPr>
        <p:txBody>
          <a:bodyPr wrap="none" rtlCol="0">
            <a:spAutoFit/>
          </a:bodyPr>
          <a:lstStyle/>
          <a:p>
            <a:r>
              <a:rPr lang="it-IT" sz="1050" dirty="0" err="1">
                <a:solidFill>
                  <a:srgbClr val="000000"/>
                </a:solidFill>
                <a:latin typeface="Calibri" panose="020F0502020204030204" pitchFamily="34" charset="0"/>
                <a:ea typeface="Calibri" panose="020F0502020204030204" pitchFamily="34" charset="0"/>
                <a:cs typeface="Calibri" panose="020F0502020204030204" pitchFamily="34" charset="0"/>
              </a:rPr>
              <a:t>Ihara</a:t>
            </a:r>
            <a:r>
              <a:rPr lang="it-IT" sz="1050" dirty="0">
                <a:solidFill>
                  <a:srgbClr val="000000"/>
                </a:solidFill>
                <a:latin typeface="Calibri" panose="020F0502020204030204" pitchFamily="34" charset="0"/>
                <a:ea typeface="Calibri" panose="020F0502020204030204" pitchFamily="34" charset="0"/>
                <a:cs typeface="Calibri" panose="020F0502020204030204" pitchFamily="34" charset="0"/>
              </a:rPr>
              <a:t> Y et al, JAMA 2024</a:t>
            </a:r>
          </a:p>
        </p:txBody>
      </p:sp>
    </p:spTree>
    <p:extLst>
      <p:ext uri="{BB962C8B-B14F-4D97-AF65-F5344CB8AC3E}">
        <p14:creationId xmlns:p14="http://schemas.microsoft.com/office/powerpoint/2010/main" val="4039666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t="13415"/>
          <a:stretch/>
        </p:blipFill>
        <p:spPr>
          <a:xfrm>
            <a:off x="609600" y="1828800"/>
            <a:ext cx="7620000" cy="4918122"/>
          </a:xfrm>
          <a:prstGeom prst="rect">
            <a:avLst/>
          </a:prstGeom>
        </p:spPr>
      </p:pic>
      <p:sp>
        <p:nvSpPr>
          <p:cNvPr id="5" name="CasellaDiTesto 4"/>
          <p:cNvSpPr txBox="1"/>
          <p:nvPr/>
        </p:nvSpPr>
        <p:spPr>
          <a:xfrm>
            <a:off x="1295400" y="457200"/>
            <a:ext cx="6678431" cy="954107"/>
          </a:xfrm>
          <a:prstGeom prst="rect">
            <a:avLst/>
          </a:prstGeom>
          <a:noFill/>
        </p:spPr>
        <p:txBody>
          <a:bodyPr wrap="none" rtlCol="0">
            <a:spAutoFit/>
          </a:bodyPr>
          <a:lstStyle/>
          <a:p>
            <a:pPr algn="ctr"/>
            <a:r>
              <a:rPr lang="it-IT" sz="2800" b="1" dirty="0" err="1">
                <a:solidFill>
                  <a:schemeClr val="bg1"/>
                </a:solidFill>
                <a:latin typeface="Arial" panose="020B0604020202020204" pitchFamily="34" charset="0"/>
                <a:cs typeface="Arial" panose="020B0604020202020204" pitchFamily="34" charset="0"/>
              </a:rPr>
              <a:t>Obesity</a:t>
            </a:r>
            <a:r>
              <a:rPr lang="it-IT" sz="2800" b="1" dirty="0">
                <a:solidFill>
                  <a:schemeClr val="bg1"/>
                </a:solidFill>
                <a:latin typeface="Arial" panose="020B0604020202020204" pitchFamily="34" charset="0"/>
                <a:cs typeface="Arial" panose="020B0604020202020204" pitchFamily="34" charset="0"/>
              </a:rPr>
              <a:t> </a:t>
            </a:r>
            <a:r>
              <a:rPr lang="it-IT" sz="2800" b="1" dirty="0" err="1">
                <a:solidFill>
                  <a:schemeClr val="bg1"/>
                </a:solidFill>
                <a:latin typeface="Arial" panose="020B0604020202020204" pitchFamily="34" charset="0"/>
                <a:cs typeface="Arial" panose="020B0604020202020204" pitchFamily="34" charset="0"/>
              </a:rPr>
              <a:t>related</a:t>
            </a:r>
            <a:r>
              <a:rPr lang="it-IT" sz="2800" b="1" dirty="0">
                <a:solidFill>
                  <a:schemeClr val="bg1"/>
                </a:solidFill>
                <a:latin typeface="Arial" panose="020B0604020202020204" pitchFamily="34" charset="0"/>
                <a:cs typeface="Arial" panose="020B0604020202020204" pitchFamily="34" charset="0"/>
              </a:rPr>
              <a:t> </a:t>
            </a:r>
            <a:r>
              <a:rPr lang="it-IT" sz="2800" b="1" dirty="0" err="1">
                <a:solidFill>
                  <a:schemeClr val="bg1"/>
                </a:solidFill>
                <a:latin typeface="Arial" panose="020B0604020202020204" pitchFamily="34" charset="0"/>
                <a:cs typeface="Arial" panose="020B0604020202020204" pitchFamily="34" charset="0"/>
              </a:rPr>
              <a:t>complications</a:t>
            </a:r>
            <a:r>
              <a:rPr lang="it-IT" sz="2800" b="1" dirty="0">
                <a:solidFill>
                  <a:schemeClr val="bg1"/>
                </a:solidFill>
                <a:latin typeface="Arial" panose="020B0604020202020204" pitchFamily="34" charset="0"/>
                <a:cs typeface="Arial" panose="020B0604020202020204" pitchFamily="34" charset="0"/>
              </a:rPr>
              <a:t> and the</a:t>
            </a:r>
          </a:p>
          <a:p>
            <a:pPr algn="ctr"/>
            <a:r>
              <a:rPr lang="it-IT" sz="2800" b="1" dirty="0">
                <a:solidFill>
                  <a:schemeClr val="bg1"/>
                </a:solidFill>
                <a:latin typeface="Arial" panose="020B0604020202020204" pitchFamily="34" charset="0"/>
                <a:cs typeface="Arial" panose="020B0604020202020204" pitchFamily="34" charset="0"/>
              </a:rPr>
              <a:t> </a:t>
            </a:r>
            <a:r>
              <a:rPr lang="it-IT" sz="2800" b="1" dirty="0" err="1">
                <a:solidFill>
                  <a:schemeClr val="bg1"/>
                </a:solidFill>
                <a:latin typeface="Arial" panose="020B0604020202020204" pitchFamily="34" charset="0"/>
                <a:cs typeface="Arial" panose="020B0604020202020204" pitchFamily="34" charset="0"/>
              </a:rPr>
              <a:t>managment</a:t>
            </a:r>
            <a:r>
              <a:rPr lang="it-IT" sz="2800" b="1" dirty="0">
                <a:solidFill>
                  <a:schemeClr val="bg1"/>
                </a:solidFill>
                <a:latin typeface="Arial" panose="020B0604020202020204" pitchFamily="34" charset="0"/>
                <a:cs typeface="Arial" panose="020B0604020202020204" pitchFamily="34" charset="0"/>
              </a:rPr>
              <a:t> of </a:t>
            </a:r>
            <a:r>
              <a:rPr lang="it-IT" sz="2800" b="1" dirty="0" err="1">
                <a:solidFill>
                  <a:schemeClr val="bg1"/>
                </a:solidFill>
                <a:latin typeface="Arial" panose="020B0604020202020204" pitchFamily="34" charset="0"/>
                <a:cs typeface="Arial" panose="020B0604020202020204" pitchFamily="34" charset="0"/>
              </a:rPr>
              <a:t>cancer</a:t>
            </a:r>
            <a:r>
              <a:rPr lang="it-IT" sz="2800" b="1" dirty="0">
                <a:solidFill>
                  <a:schemeClr val="bg1"/>
                </a:solidFill>
                <a:latin typeface="Arial" panose="020B0604020202020204" pitchFamily="34" charset="0"/>
                <a:cs typeface="Arial" panose="020B0604020202020204" pitchFamily="34" charset="0"/>
              </a:rPr>
              <a:t> </a:t>
            </a:r>
            <a:r>
              <a:rPr lang="it-IT" sz="2800" b="1" dirty="0" err="1">
                <a:solidFill>
                  <a:schemeClr val="bg1"/>
                </a:solidFill>
                <a:latin typeface="Arial" panose="020B0604020202020204" pitchFamily="34" charset="0"/>
                <a:cs typeface="Arial" panose="020B0604020202020204" pitchFamily="34" charset="0"/>
              </a:rPr>
              <a:t>patients</a:t>
            </a:r>
            <a:endParaRPr lang="it-IT"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5668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81000" y="533400"/>
            <a:ext cx="8229600" cy="1066800"/>
          </a:xfrm>
        </p:spPr>
        <p:txBody>
          <a:bodyPr/>
          <a:lstStyle/>
          <a:p>
            <a:r>
              <a:rPr lang="en-US" sz="3600" b="1" dirty="0">
                <a:solidFill>
                  <a:srgbClr val="002060"/>
                </a:solidFill>
                <a:latin typeface="Geneva"/>
              </a:rPr>
              <a:t>Therapy: </a:t>
            </a:r>
            <a:br>
              <a:rPr lang="en-US" sz="3600" b="1" dirty="0">
                <a:solidFill>
                  <a:srgbClr val="002060"/>
                </a:solidFill>
                <a:latin typeface="Geneva"/>
              </a:rPr>
            </a:br>
            <a:r>
              <a:rPr lang="en-US" sz="3600" b="1" dirty="0">
                <a:solidFill>
                  <a:srgbClr val="002060"/>
                </a:solidFill>
                <a:latin typeface="Geneva"/>
              </a:rPr>
              <a:t>Don’t wait, Don’t hesitate</a:t>
            </a:r>
          </a:p>
        </p:txBody>
      </p:sp>
      <p:sp>
        <p:nvSpPr>
          <p:cNvPr id="41987" name="Content Placeholder 2"/>
          <p:cNvSpPr>
            <a:spLocks noGrp="1"/>
          </p:cNvSpPr>
          <p:nvPr>
            <p:ph sz="half" idx="1"/>
          </p:nvPr>
        </p:nvSpPr>
        <p:spPr>
          <a:xfrm>
            <a:off x="457200" y="1981200"/>
            <a:ext cx="4648200" cy="4373563"/>
          </a:xfrm>
        </p:spPr>
        <p:txBody>
          <a:bodyPr/>
          <a:lstStyle/>
          <a:p>
            <a:r>
              <a:rPr lang="en-US" sz="2400" dirty="0">
                <a:solidFill>
                  <a:srgbClr val="000000"/>
                </a:solidFill>
                <a:latin typeface="Geneva"/>
              </a:rPr>
              <a:t>Cancer diagnosis is an opportunity for behavior change</a:t>
            </a:r>
          </a:p>
          <a:p>
            <a:r>
              <a:rPr lang="en-US" sz="2400" dirty="0">
                <a:solidFill>
                  <a:srgbClr val="000000"/>
                </a:solidFill>
                <a:latin typeface="Geneva"/>
              </a:rPr>
              <a:t>Support systems are active</a:t>
            </a:r>
          </a:p>
          <a:p>
            <a:r>
              <a:rPr lang="en-US" sz="2400" dirty="0">
                <a:solidFill>
                  <a:srgbClr val="000000"/>
                </a:solidFill>
                <a:latin typeface="Geneva"/>
              </a:rPr>
              <a:t>Consequences (risk vs benefit) are high</a:t>
            </a:r>
          </a:p>
          <a:p>
            <a:r>
              <a:rPr lang="en-US" sz="2400" dirty="0">
                <a:solidFill>
                  <a:srgbClr val="000000"/>
                </a:solidFill>
                <a:latin typeface="Geneva"/>
              </a:rPr>
              <a:t>Engage healthcare team</a:t>
            </a:r>
          </a:p>
          <a:p>
            <a:r>
              <a:rPr lang="en-US" sz="2400" dirty="0">
                <a:solidFill>
                  <a:srgbClr val="000000"/>
                </a:solidFill>
                <a:latin typeface="Geneva"/>
              </a:rPr>
              <a:t>Small changes can translate to significant improvements in health indices and greater health and well-being</a:t>
            </a:r>
          </a:p>
        </p:txBody>
      </p:sp>
      <p:sp>
        <p:nvSpPr>
          <p:cNvPr id="41988" name="Content Placeholder 4"/>
          <p:cNvSpPr>
            <a:spLocks noGrp="1"/>
          </p:cNvSpPr>
          <p:nvPr>
            <p:ph sz="half" idx="2"/>
          </p:nvPr>
        </p:nvSpPr>
        <p:spPr>
          <a:xfrm>
            <a:off x="5334000" y="2249488"/>
            <a:ext cx="3352800" cy="3770312"/>
          </a:xfrm>
        </p:spPr>
        <p:txBody>
          <a:bodyPr/>
          <a:lstStyle/>
          <a:p>
            <a:endParaRPr lang="en-US"/>
          </a:p>
        </p:txBody>
      </p:sp>
      <p:pic>
        <p:nvPicPr>
          <p:cNvPr id="4" name="Content Placeholder 3" descr="LastScan.bmp"/>
          <p:cNvPicPr>
            <a:picLocks noChangeAspect="1"/>
          </p:cNvPicPr>
          <p:nvPr/>
        </p:nvPicPr>
        <p:blipFill>
          <a:blip r:embed="rId2" cstate="print"/>
          <a:srcRect r="18970" b="23187"/>
          <a:stretch>
            <a:fillRect/>
          </a:stretch>
        </p:blipFill>
        <p:spPr bwMode="auto">
          <a:xfrm>
            <a:off x="5334000" y="2133600"/>
            <a:ext cx="3429000" cy="4075113"/>
          </a:xfrm>
          <a:prstGeom prst="rect">
            <a:avLst/>
          </a:prstGeom>
          <a:noFill/>
          <a:ln>
            <a:noFill/>
          </a:ln>
          <a:effectLst>
            <a:outerShdw blurRad="292100" dist="139700" dir="2700000" algn="tl" rotWithShape="0">
              <a:srgbClr val="333333">
                <a:alpha val="64999"/>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45A2253-564D-DF9C-CB69-DAD1C1845591}"/>
              </a:ext>
            </a:extLst>
          </p:cNvPr>
          <p:cNvPicPr>
            <a:picLocks noChangeAspect="1"/>
          </p:cNvPicPr>
          <p:nvPr/>
        </p:nvPicPr>
        <p:blipFill>
          <a:blip r:embed="rId2"/>
          <a:stretch>
            <a:fillRect/>
          </a:stretch>
        </p:blipFill>
        <p:spPr>
          <a:xfrm>
            <a:off x="1295400" y="762000"/>
            <a:ext cx="5987951" cy="5784586"/>
          </a:xfrm>
          <a:prstGeom prst="rect">
            <a:avLst/>
          </a:prstGeom>
        </p:spPr>
      </p:pic>
      <p:sp>
        <p:nvSpPr>
          <p:cNvPr id="7" name="CasellaDiTesto 6">
            <a:extLst>
              <a:ext uri="{FF2B5EF4-FFF2-40B4-BE49-F238E27FC236}">
                <a16:creationId xmlns:a16="http://schemas.microsoft.com/office/drawing/2014/main" id="{439DD6F8-3DE6-4E70-A5BE-FFC3F0E6F4D6}"/>
              </a:ext>
            </a:extLst>
          </p:cNvPr>
          <p:cNvSpPr txBox="1"/>
          <p:nvPr/>
        </p:nvSpPr>
        <p:spPr>
          <a:xfrm>
            <a:off x="1295400" y="80581"/>
            <a:ext cx="7467600" cy="461665"/>
          </a:xfrm>
          <a:prstGeom prst="rect">
            <a:avLst/>
          </a:prstGeom>
          <a:noFill/>
        </p:spPr>
        <p:txBody>
          <a:bodyPr wrap="square">
            <a:spAutoFit/>
          </a:bodyPr>
          <a:lstStyle/>
          <a:p>
            <a:pPr algn="l">
              <a:spcAft>
                <a:spcPts val="1200"/>
              </a:spcAft>
              <a:buNone/>
            </a:pPr>
            <a:r>
              <a:rPr lang="en-US" b="1" i="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Weight management after cancer treatment</a:t>
            </a:r>
          </a:p>
        </p:txBody>
      </p:sp>
    </p:spTree>
    <p:extLst>
      <p:ext uri="{BB962C8B-B14F-4D97-AF65-F5344CB8AC3E}">
        <p14:creationId xmlns:p14="http://schemas.microsoft.com/office/powerpoint/2010/main" val="272183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7278" b="7278"/>
          <a:stretch>
            <a:fillRect/>
          </a:stretch>
        </p:blipFill>
        <p:spPr>
          <a:xfrm>
            <a:off x="304800" y="381000"/>
            <a:ext cx="8534400" cy="6096000"/>
          </a:xfrm>
        </p:spPr>
      </p:pic>
    </p:spTree>
    <p:extLst>
      <p:ext uri="{BB962C8B-B14F-4D97-AF65-F5344CB8AC3E}">
        <p14:creationId xmlns:p14="http://schemas.microsoft.com/office/powerpoint/2010/main" val="2675561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41619" y="1524000"/>
            <a:ext cx="9002381" cy="3858163"/>
          </a:xfrm>
          <a:prstGeom prst="rect">
            <a:avLst/>
          </a:prstGeom>
        </p:spPr>
      </p:pic>
      <p:sp>
        <p:nvSpPr>
          <p:cNvPr id="5" name="Rettangolo 4"/>
          <p:cNvSpPr/>
          <p:nvPr/>
        </p:nvSpPr>
        <p:spPr>
          <a:xfrm>
            <a:off x="1061409" y="304800"/>
            <a:ext cx="7162800" cy="830997"/>
          </a:xfrm>
          <a:prstGeom prst="rect">
            <a:avLst/>
          </a:prstGeom>
        </p:spPr>
        <p:txBody>
          <a:bodyPr wrap="square">
            <a:spAutoFit/>
          </a:bodyPr>
          <a:lstStyle/>
          <a:p>
            <a:pPr algn="ctr"/>
            <a:r>
              <a:rPr lang="en-US" b="1" dirty="0">
                <a:solidFill>
                  <a:schemeClr val="bg1"/>
                </a:solidFill>
                <a:latin typeface="Arial" panose="020B0604020202020204" pitchFamily="34" charset="0"/>
                <a:cs typeface="Arial" panose="020B0604020202020204" pitchFamily="34" charset="0"/>
              </a:rPr>
              <a:t>Relationship between obesity and overall survival and cancer-specific survival </a:t>
            </a:r>
            <a:endParaRPr lang="it-IT"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6967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1828800" y="916944"/>
            <a:ext cx="5334000" cy="3652837"/>
          </a:xfrm>
          <a:prstGeom prst="rect">
            <a:avLst/>
          </a:prstGeom>
        </p:spPr>
      </p:pic>
      <p:sp>
        <p:nvSpPr>
          <p:cNvPr id="5" name="Rettangolo 4"/>
          <p:cNvSpPr/>
          <p:nvPr/>
        </p:nvSpPr>
        <p:spPr>
          <a:xfrm>
            <a:off x="660814" y="4528220"/>
            <a:ext cx="8077200" cy="2062103"/>
          </a:xfrm>
          <a:prstGeom prst="rect">
            <a:avLst/>
          </a:prstGeom>
        </p:spPr>
        <p:txBody>
          <a:bodyPr wrap="square">
            <a:spAutoFit/>
          </a:bodyPr>
          <a:lstStyle/>
          <a:p>
            <a:pPr algn="just"/>
            <a:r>
              <a:rPr lang="en-US" sz="1600" dirty="0">
                <a:solidFill>
                  <a:srgbClr val="212121"/>
                </a:solidFill>
                <a:latin typeface="Calibri" panose="020F0502020204030204" pitchFamily="34" charset="0"/>
                <a:ea typeface="Calibri" panose="020F0502020204030204" pitchFamily="34" charset="0"/>
                <a:cs typeface="Calibri" panose="020F0502020204030204" pitchFamily="34" charset="0"/>
              </a:rPr>
              <a:t>A significant increased risk of BC-specific mortality was found in obese patients</a:t>
            </a:r>
          </a:p>
          <a:p>
            <a:pPr algn="just"/>
            <a:endParaRPr lang="en-US" sz="1600" dirty="0">
              <a:solidFill>
                <a:srgbClr val="212121"/>
              </a:solidFill>
              <a:latin typeface="Calibri" panose="020F0502020204030204" pitchFamily="34" charset="0"/>
              <a:ea typeface="Calibri" panose="020F0502020204030204" pitchFamily="34" charset="0"/>
              <a:cs typeface="Calibri" panose="020F0502020204030204" pitchFamily="34" charset="0"/>
            </a:endParaRPr>
          </a:p>
          <a:p>
            <a:pPr algn="just"/>
            <a:r>
              <a:rPr lang="en-US" sz="1600" dirty="0">
                <a:solidFill>
                  <a:srgbClr val="212121"/>
                </a:solidFill>
                <a:latin typeface="Calibri" panose="020F0502020204030204" pitchFamily="34" charset="0"/>
                <a:ea typeface="Calibri" panose="020F0502020204030204" pitchFamily="34" charset="0"/>
                <a:cs typeface="Calibri" panose="020F0502020204030204" pitchFamily="34" charset="0"/>
              </a:rPr>
              <a:t>Central obesity significantly increased total and BC-specific mortality particularly in pre-menopausal women and in luminal subtypes, while in post-menopause </a:t>
            </a:r>
            <a:r>
              <a:rPr lang="en-US" sz="1600" dirty="0" err="1">
                <a:solidFill>
                  <a:srgbClr val="212121"/>
                </a:solidFill>
                <a:latin typeface="Calibri" panose="020F0502020204030204" pitchFamily="34" charset="0"/>
                <a:ea typeface="Calibri" panose="020F0502020204030204" pitchFamily="34" charset="0"/>
                <a:cs typeface="Calibri" panose="020F0502020204030204" pitchFamily="34" charset="0"/>
              </a:rPr>
              <a:t>MetS</a:t>
            </a:r>
            <a:r>
              <a:rPr lang="en-US" sz="1600" dirty="0">
                <a:solidFill>
                  <a:srgbClr val="212121"/>
                </a:solidFill>
                <a:latin typeface="Calibri" panose="020F0502020204030204" pitchFamily="34" charset="0"/>
                <a:ea typeface="Calibri" panose="020F0502020204030204" pitchFamily="34" charset="0"/>
                <a:cs typeface="Calibri" panose="020F0502020204030204" pitchFamily="34" charset="0"/>
              </a:rPr>
              <a:t> was a stronger risk factor.</a:t>
            </a:r>
          </a:p>
          <a:p>
            <a:pPr algn="just"/>
            <a:endParaRPr lang="en-US" sz="1600" dirty="0">
              <a:solidFill>
                <a:srgbClr val="212121"/>
              </a:solidFill>
              <a:latin typeface="Calibri" panose="020F0502020204030204" pitchFamily="34" charset="0"/>
              <a:ea typeface="Calibri" panose="020F0502020204030204" pitchFamily="34" charset="0"/>
              <a:cs typeface="Calibri" panose="020F0502020204030204" pitchFamily="34" charset="0"/>
            </a:endParaRPr>
          </a:p>
          <a:p>
            <a:pPr algn="just"/>
            <a:r>
              <a:rPr lang="en-US" sz="1600" dirty="0">
                <a:solidFill>
                  <a:srgbClr val="212121"/>
                </a:solidFill>
                <a:latin typeface="Calibri" panose="020F0502020204030204" pitchFamily="34" charset="0"/>
                <a:ea typeface="Calibri" panose="020F0502020204030204" pitchFamily="34" charset="0"/>
                <a:cs typeface="Calibri" panose="020F0502020204030204" pitchFamily="34" charset="0"/>
              </a:rPr>
              <a:t>Obesity and </a:t>
            </a:r>
            <a:r>
              <a:rPr lang="en-US" sz="1600" dirty="0" err="1">
                <a:solidFill>
                  <a:srgbClr val="212121"/>
                </a:solidFill>
                <a:latin typeface="Calibri" panose="020F0502020204030204" pitchFamily="34" charset="0"/>
                <a:ea typeface="Calibri" panose="020F0502020204030204" pitchFamily="34" charset="0"/>
                <a:cs typeface="Calibri" panose="020F0502020204030204" pitchFamily="34" charset="0"/>
              </a:rPr>
              <a:t>MetS</a:t>
            </a:r>
            <a:r>
              <a:rPr lang="en-US" sz="1600" dirty="0">
                <a:solidFill>
                  <a:srgbClr val="212121"/>
                </a:solidFill>
                <a:latin typeface="Calibri" panose="020F0502020204030204" pitchFamily="34" charset="0"/>
                <a:ea typeface="Calibri" panose="020F0502020204030204" pitchFamily="34" charset="0"/>
                <a:cs typeface="Calibri" panose="020F0502020204030204" pitchFamily="34" charset="0"/>
              </a:rPr>
              <a:t> may impair the effectiveness of BC therapies hence active lifestyle interventions are encouraged.</a:t>
            </a:r>
            <a:endParaRPr lang="it-IT" sz="1600" dirty="0">
              <a:latin typeface="Calibri" panose="020F0502020204030204" pitchFamily="34" charset="0"/>
              <a:ea typeface="Calibri" panose="020F0502020204030204" pitchFamily="34" charset="0"/>
              <a:cs typeface="Calibri" panose="020F0502020204030204" pitchFamily="34" charset="0"/>
            </a:endParaRPr>
          </a:p>
        </p:txBody>
      </p:sp>
      <p:sp>
        <p:nvSpPr>
          <p:cNvPr id="6" name="CasellaDiTesto 5"/>
          <p:cNvSpPr txBox="1"/>
          <p:nvPr/>
        </p:nvSpPr>
        <p:spPr>
          <a:xfrm>
            <a:off x="304800" y="228600"/>
            <a:ext cx="8569975" cy="400110"/>
          </a:xfrm>
          <a:prstGeom prst="rect">
            <a:avLst/>
          </a:prstGeom>
          <a:noFill/>
        </p:spPr>
        <p:txBody>
          <a:bodyPr wrap="none" rtlCol="0">
            <a:spAutoFit/>
          </a:bodyPr>
          <a:lstStyle/>
          <a:p>
            <a:r>
              <a:rPr lang="it-IT" sz="2000" b="1" dirty="0" err="1">
                <a:solidFill>
                  <a:srgbClr val="002060"/>
                </a:solidFill>
                <a:latin typeface="Arial" panose="020B0604020202020204" pitchFamily="34" charset="0"/>
                <a:cs typeface="Arial" panose="020B0604020202020204" pitchFamily="34" charset="0"/>
              </a:rPr>
              <a:t>Obesity</a:t>
            </a:r>
            <a:r>
              <a:rPr lang="it-IT" sz="2000" b="1" dirty="0">
                <a:solidFill>
                  <a:srgbClr val="002060"/>
                </a:solidFill>
                <a:latin typeface="Arial" panose="020B0604020202020204" pitchFamily="34" charset="0"/>
                <a:cs typeface="Arial" panose="020B0604020202020204" pitchFamily="34" charset="0"/>
              </a:rPr>
              <a:t> </a:t>
            </a:r>
            <a:r>
              <a:rPr lang="it-IT" sz="2000" b="1" dirty="0" err="1">
                <a:solidFill>
                  <a:srgbClr val="002060"/>
                </a:solidFill>
                <a:latin typeface="Arial" panose="020B0604020202020204" pitchFamily="34" charset="0"/>
                <a:cs typeface="Arial" panose="020B0604020202020204" pitchFamily="34" charset="0"/>
              </a:rPr>
              <a:t>increases</a:t>
            </a:r>
            <a:r>
              <a:rPr lang="it-IT" sz="2000" b="1" dirty="0">
                <a:solidFill>
                  <a:srgbClr val="002060"/>
                </a:solidFill>
                <a:latin typeface="Arial" panose="020B0604020202020204" pitchFamily="34" charset="0"/>
                <a:cs typeface="Arial" panose="020B0604020202020204" pitchFamily="34" charset="0"/>
              </a:rPr>
              <a:t> </a:t>
            </a:r>
            <a:r>
              <a:rPr lang="it-IT" sz="2000" b="1" dirty="0" err="1">
                <a:solidFill>
                  <a:srgbClr val="002060"/>
                </a:solidFill>
                <a:latin typeface="Arial" panose="020B0604020202020204" pitchFamily="34" charset="0"/>
                <a:cs typeface="Arial" panose="020B0604020202020204" pitchFamily="34" charset="0"/>
              </a:rPr>
              <a:t>mortality</a:t>
            </a:r>
            <a:r>
              <a:rPr lang="it-IT" sz="2000" b="1" dirty="0">
                <a:solidFill>
                  <a:srgbClr val="002060"/>
                </a:solidFill>
                <a:latin typeface="Arial" panose="020B0604020202020204" pitchFamily="34" charset="0"/>
                <a:cs typeface="Arial" panose="020B0604020202020204" pitchFamily="34" charset="0"/>
              </a:rPr>
              <a:t> of </a:t>
            </a:r>
            <a:r>
              <a:rPr lang="it-IT" sz="2000" b="1" dirty="0" err="1">
                <a:solidFill>
                  <a:srgbClr val="C00000"/>
                </a:solidFill>
                <a:latin typeface="Arial" panose="020B0604020202020204" pitchFamily="34" charset="0"/>
                <a:cs typeface="Arial" panose="020B0604020202020204" pitchFamily="34" charset="0"/>
              </a:rPr>
              <a:t>breast</a:t>
            </a:r>
            <a:r>
              <a:rPr lang="it-IT" sz="2000" b="1" dirty="0">
                <a:solidFill>
                  <a:srgbClr val="C00000"/>
                </a:solidFill>
                <a:latin typeface="Arial" panose="020B0604020202020204" pitchFamily="34" charset="0"/>
                <a:cs typeface="Arial" panose="020B0604020202020204" pitchFamily="34" charset="0"/>
              </a:rPr>
              <a:t> </a:t>
            </a:r>
            <a:r>
              <a:rPr lang="it-IT" sz="2000" b="1" dirty="0" err="1">
                <a:solidFill>
                  <a:srgbClr val="C00000"/>
                </a:solidFill>
                <a:latin typeface="Arial" panose="020B0604020202020204" pitchFamily="34" charset="0"/>
                <a:cs typeface="Arial" panose="020B0604020202020204" pitchFamily="34" charset="0"/>
              </a:rPr>
              <a:t>cancer</a:t>
            </a:r>
            <a:r>
              <a:rPr lang="it-IT" sz="2000" b="1" dirty="0">
                <a:solidFill>
                  <a:srgbClr val="C00000"/>
                </a:solidFill>
                <a:latin typeface="Arial" panose="020B0604020202020204" pitchFamily="34" charset="0"/>
                <a:cs typeface="Arial" panose="020B0604020202020204" pitchFamily="34" charset="0"/>
              </a:rPr>
              <a:t> </a:t>
            </a:r>
            <a:r>
              <a:rPr lang="it-IT" sz="2000" b="1" dirty="0">
                <a:solidFill>
                  <a:srgbClr val="002060"/>
                </a:solidFill>
                <a:latin typeface="Arial" panose="020B0604020202020204" pitchFamily="34" charset="0"/>
                <a:cs typeface="Arial" panose="020B0604020202020204" pitchFamily="34" charset="0"/>
              </a:rPr>
              <a:t>in the Campania </a:t>
            </a:r>
            <a:r>
              <a:rPr lang="it-IT" sz="2000" b="1" dirty="0" err="1">
                <a:solidFill>
                  <a:srgbClr val="002060"/>
                </a:solidFill>
                <a:latin typeface="Arial" panose="020B0604020202020204" pitchFamily="34" charset="0"/>
                <a:cs typeface="Arial" panose="020B0604020202020204" pitchFamily="34" charset="0"/>
              </a:rPr>
              <a:t>Region</a:t>
            </a:r>
            <a:endParaRPr lang="it-IT" sz="2000" b="1" dirty="0">
              <a:solidFill>
                <a:srgbClr val="002060"/>
              </a:solidFill>
              <a:latin typeface="Arial" panose="020B0604020202020204" pitchFamily="34" charset="0"/>
              <a:cs typeface="Arial" panose="020B0604020202020204" pitchFamily="34" charset="0"/>
            </a:endParaRPr>
          </a:p>
        </p:txBody>
      </p:sp>
      <p:sp>
        <p:nvSpPr>
          <p:cNvPr id="7" name="CasellaDiTesto 6"/>
          <p:cNvSpPr txBox="1"/>
          <p:nvPr/>
        </p:nvSpPr>
        <p:spPr>
          <a:xfrm>
            <a:off x="7086600" y="6553200"/>
            <a:ext cx="1651414" cy="261610"/>
          </a:xfrm>
          <a:prstGeom prst="rect">
            <a:avLst/>
          </a:prstGeom>
          <a:noFill/>
        </p:spPr>
        <p:txBody>
          <a:bodyPr wrap="none" rtlCol="0">
            <a:spAutoFit/>
          </a:bodyPr>
          <a:lstStyle/>
          <a:p>
            <a:r>
              <a:rPr lang="it-IT" sz="1100" dirty="0" err="1">
                <a:solidFill>
                  <a:srgbClr val="000000"/>
                </a:solidFill>
                <a:latin typeface="Arial" panose="020B0604020202020204" pitchFamily="34" charset="0"/>
                <a:cs typeface="Arial" panose="020B0604020202020204" pitchFamily="34" charset="0"/>
              </a:rPr>
              <a:t>Crispo</a:t>
            </a:r>
            <a:r>
              <a:rPr lang="it-IT" sz="1100" dirty="0">
                <a:solidFill>
                  <a:srgbClr val="000000"/>
                </a:solidFill>
                <a:latin typeface="Arial" panose="020B0604020202020204" pitchFamily="34" charset="0"/>
                <a:cs typeface="Arial" panose="020B0604020202020204" pitchFamily="34" charset="0"/>
              </a:rPr>
              <a:t> A, Sci Rep 2023</a:t>
            </a:r>
          </a:p>
        </p:txBody>
      </p:sp>
    </p:spTree>
    <p:extLst>
      <p:ext uri="{BB962C8B-B14F-4D97-AF65-F5344CB8AC3E}">
        <p14:creationId xmlns:p14="http://schemas.microsoft.com/office/powerpoint/2010/main" val="171949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6572779" y="6389541"/>
            <a:ext cx="2371204" cy="617733"/>
          </a:xfrm>
          <a:prstGeom prst="rect">
            <a:avLst/>
          </a:prstGeom>
          <a:noFill/>
        </p:spPr>
        <p:txBody>
          <a:bodyPr wrap="square">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0" lang="it-IT" sz="1100" b="0" i="1" u="none" strike="noStrike" kern="1200" cap="none" spc="0" normalizeH="0" baseline="0" noProof="0" dirty="0">
                <a:ln>
                  <a:noFill/>
                </a:ln>
                <a:solidFill>
                  <a:prstClr val="white">
                    <a:lumMod val="50000"/>
                  </a:prstClr>
                </a:solidFill>
                <a:effectLst/>
                <a:uLnTx/>
                <a:uFillTx/>
                <a:latin typeface="Calibri"/>
                <a:ea typeface="+mn-ea"/>
                <a:cs typeface="+mn-cs"/>
              </a:rPr>
              <a:t>K </a:t>
            </a:r>
            <a:r>
              <a:rPr kumimoji="0" lang="it-IT" sz="1100" b="0" i="1" u="none" strike="noStrike" kern="1200" cap="none" spc="0" normalizeH="0" baseline="0" noProof="0" dirty="0" err="1">
                <a:ln>
                  <a:noFill/>
                </a:ln>
                <a:solidFill>
                  <a:prstClr val="white">
                    <a:lumMod val="50000"/>
                  </a:prstClr>
                </a:solidFill>
                <a:effectLst/>
                <a:uLnTx/>
                <a:uFillTx/>
                <a:latin typeface="Calibri"/>
                <a:ea typeface="+mn-ea"/>
                <a:cs typeface="+mn-cs"/>
              </a:rPr>
              <a:t>Bhaskaran</a:t>
            </a:r>
            <a:r>
              <a:rPr kumimoji="0" lang="it-IT" sz="1100" b="0" i="1"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it-IT" sz="1100" b="0" i="1" u="none" strike="noStrike" kern="1200" cap="none" spc="0" normalizeH="0" baseline="0" noProof="0" dirty="0" err="1">
                <a:ln>
                  <a:noFill/>
                </a:ln>
                <a:solidFill>
                  <a:prstClr val="white">
                    <a:lumMod val="50000"/>
                  </a:prstClr>
                </a:solidFill>
                <a:effectLst/>
                <a:uLnTx/>
                <a:uFillTx/>
                <a:latin typeface="Calibri"/>
                <a:ea typeface="+mn-ea"/>
                <a:cs typeface="+mn-cs"/>
              </a:rPr>
              <a:t>et</a:t>
            </a:r>
            <a:r>
              <a:rPr kumimoji="0" lang="it-IT" sz="1100" b="0" i="1" u="none" strike="noStrike" kern="1200" cap="none" spc="0" normalizeH="0" baseline="0" noProof="0" dirty="0">
                <a:ln>
                  <a:noFill/>
                </a:ln>
                <a:solidFill>
                  <a:prstClr val="white">
                    <a:lumMod val="50000"/>
                  </a:prstClr>
                </a:solidFill>
                <a:effectLst/>
                <a:uLnTx/>
                <a:uFillTx/>
                <a:latin typeface="Calibri"/>
                <a:ea typeface="+mn-ea"/>
                <a:cs typeface="+mn-cs"/>
              </a:rPr>
              <a:t> al, Lancet 2014</a:t>
            </a:r>
          </a:p>
          <a:p>
            <a:pPr marL="0" marR="0" lvl="0" indent="0" algn="r" defTabSz="914400" rtl="0" eaLnBrk="1" fontAlgn="base" latinLnBrk="0" hangingPunct="1">
              <a:lnSpc>
                <a:spcPct val="150000"/>
              </a:lnSpc>
              <a:spcBef>
                <a:spcPct val="0"/>
              </a:spcBef>
              <a:spcAft>
                <a:spcPct val="0"/>
              </a:spcAft>
              <a:buClrTx/>
              <a:buSzTx/>
              <a:buFontTx/>
              <a:buNone/>
              <a:tabLst/>
              <a:defRPr/>
            </a:pPr>
            <a:endParaRPr kumimoji="0" lang="it-IT" sz="1100" b="0" i="1" u="none" strike="noStrike" kern="1200" cap="none" spc="0" normalizeH="0" baseline="0" noProof="0" dirty="0">
              <a:ln>
                <a:noFill/>
              </a:ln>
              <a:solidFill>
                <a:srgbClr val="666666">
                  <a:lumMod val="75000"/>
                </a:srgbClr>
              </a:solidFill>
              <a:effectLst/>
              <a:uLnTx/>
              <a:uFillTx/>
              <a:latin typeface="Calibri"/>
              <a:ea typeface="+mn-ea"/>
              <a:cs typeface="+mn-cs"/>
            </a:endParaRPr>
          </a:p>
        </p:txBody>
      </p:sp>
      <p:sp>
        <p:nvSpPr>
          <p:cNvPr id="84" name="Rettangolo 83"/>
          <p:cNvSpPr/>
          <p:nvPr/>
        </p:nvSpPr>
        <p:spPr>
          <a:xfrm>
            <a:off x="4392488" y="1916832"/>
            <a:ext cx="4572000" cy="276999"/>
          </a:xfrm>
          <a:prstGeom prst="rect">
            <a:avLst/>
          </a:prstGeom>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M. </a:t>
            </a:r>
            <a:r>
              <a:rPr kumimoji="0" lang="en-GB" sz="1200" b="0" i="0" u="none" strike="noStrike" kern="1200" cap="none" spc="0" normalizeH="0" baseline="0" noProof="0" dirty="0" err="1">
                <a:ln>
                  <a:noFill/>
                </a:ln>
                <a:solidFill>
                  <a:srgbClr val="000000"/>
                </a:solidFill>
                <a:effectLst/>
                <a:uLnTx/>
                <a:uFillTx/>
                <a:latin typeface="Calibri"/>
                <a:ea typeface="+mn-ea"/>
                <a:cs typeface="+mn-cs"/>
              </a:rPr>
              <a:t>Rota</a:t>
            </a:r>
            <a:r>
              <a:rPr kumimoji="0" lang="en-GB" sz="1200" b="0" i="0" u="none" strike="noStrike" kern="1200" cap="none" spc="0" normalizeH="0" baseline="0" noProof="0" dirty="0">
                <a:ln>
                  <a:noFill/>
                </a:ln>
                <a:solidFill>
                  <a:srgbClr val="000000"/>
                </a:solidFill>
                <a:effectLst/>
                <a:uLnTx/>
                <a:uFillTx/>
                <a:latin typeface="Calibri"/>
                <a:ea typeface="+mn-ea"/>
                <a:cs typeface="+mn-cs"/>
              </a:rPr>
              <a:t> et al, BJOG 2015</a:t>
            </a:r>
          </a:p>
        </p:txBody>
      </p:sp>
      <p:sp>
        <p:nvSpPr>
          <p:cNvPr id="28" name="CasellaDiTesto 27"/>
          <p:cNvSpPr txBox="1">
            <a:spLocks noChangeArrowheads="1"/>
          </p:cNvSpPr>
          <p:nvPr/>
        </p:nvSpPr>
        <p:spPr bwMode="auto">
          <a:xfrm>
            <a:off x="645551" y="398864"/>
            <a:ext cx="63747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mn-cs"/>
              </a:rPr>
              <a:t>Obesity</a:t>
            </a:r>
            <a:r>
              <a:rPr kumimoji="0" lang="it-IT" altLang="it-IT"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and </a:t>
            </a:r>
            <a:r>
              <a:rPr kumimoji="0" lang="it-IT" altLang="it-IT"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mn-cs"/>
              </a:rPr>
              <a:t>endometrial</a:t>
            </a:r>
            <a:r>
              <a:rPr kumimoji="0" lang="it-IT" altLang="it-IT"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t>
            </a:r>
            <a:r>
              <a:rPr kumimoji="0" lang="it-IT" altLang="it-IT"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mn-cs"/>
              </a:rPr>
              <a:t>cancer</a:t>
            </a:r>
            <a:endParaRPr kumimoji="0" lang="it-IT" altLang="it-IT"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sp>
        <p:nvSpPr>
          <p:cNvPr id="30" name="CasellaDiTesto 29"/>
          <p:cNvSpPr txBox="1"/>
          <p:nvPr/>
        </p:nvSpPr>
        <p:spPr>
          <a:xfrm>
            <a:off x="165610" y="1477449"/>
            <a:ext cx="8078798" cy="464871"/>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More</a:t>
            </a:r>
            <a:r>
              <a:rPr kumimoji="0" lang="en-US" sz="1800" b="0" i="0" u="none" strike="noStrike" kern="1200" cap="none" spc="0" normalizeH="0" baseline="0" noProof="0" dirty="0">
                <a:ln>
                  <a:noFill/>
                </a:ln>
                <a:solidFill>
                  <a:srgbClr val="000000"/>
                </a:solidFill>
                <a:effectLst/>
                <a:uLnTx/>
                <a:uFillTx/>
                <a:latin typeface="Calibri"/>
                <a:ea typeface="+mn-ea"/>
                <a:cs typeface="+mn-cs"/>
              </a:rPr>
              <a:t> than </a:t>
            </a:r>
            <a:r>
              <a:rPr kumimoji="0" lang="en-US" sz="1800" b="1" i="0" u="none" strike="noStrike" kern="1200" cap="none" spc="0" normalizeH="0" baseline="0" noProof="0" dirty="0">
                <a:ln>
                  <a:noFill/>
                </a:ln>
                <a:solidFill>
                  <a:srgbClr val="000000"/>
                </a:solidFill>
                <a:effectLst/>
                <a:uLnTx/>
                <a:uFillTx/>
                <a:latin typeface="Calibri"/>
                <a:ea typeface="+mn-ea"/>
                <a:cs typeface="+mn-cs"/>
              </a:rPr>
              <a:t>40% </a:t>
            </a:r>
            <a:r>
              <a:rPr kumimoji="0" lang="en-US" sz="1800" b="0" i="0" u="none" strike="noStrike" kern="1200" cap="none" spc="0" normalizeH="0" baseline="0" noProof="0" dirty="0">
                <a:ln>
                  <a:noFill/>
                </a:ln>
                <a:solidFill>
                  <a:srgbClr val="000000"/>
                </a:solidFill>
                <a:effectLst/>
                <a:uLnTx/>
                <a:uFillTx/>
                <a:latin typeface="Calibri"/>
                <a:ea typeface="+mn-ea"/>
                <a:cs typeface="+mn-cs"/>
              </a:rPr>
              <a:t>of endometrial cancers can be </a:t>
            </a:r>
            <a:r>
              <a:rPr kumimoji="0" lang="en-US" sz="1800" b="1" i="0" u="none" strike="noStrike" kern="1200" cap="none" spc="0" normalizeH="0" baseline="0" noProof="0" dirty="0">
                <a:ln>
                  <a:noFill/>
                </a:ln>
                <a:solidFill>
                  <a:srgbClr val="000000"/>
                </a:solidFill>
                <a:effectLst/>
                <a:uLnTx/>
                <a:uFillTx/>
                <a:latin typeface="Calibri"/>
                <a:ea typeface="+mn-ea"/>
                <a:cs typeface="+mn-cs"/>
              </a:rPr>
              <a:t>attributed to overweight and obesity</a:t>
            </a:r>
          </a:p>
        </p:txBody>
      </p:sp>
      <p:sp>
        <p:nvSpPr>
          <p:cNvPr id="33" name="Rettangolo 32"/>
          <p:cNvSpPr/>
          <p:nvPr/>
        </p:nvSpPr>
        <p:spPr>
          <a:xfrm>
            <a:off x="344746" y="4112819"/>
            <a:ext cx="700833" cy="492443"/>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a:ea typeface="+mn-ea"/>
                <a:cs typeface="+mn-cs"/>
              </a:rPr>
              <a:t>HR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rPr>
              <a:t>(CI 99%)</a:t>
            </a:r>
            <a:endParaRPr kumimoji="0" lang="en-GB"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52" name="Rettangolo 51"/>
          <p:cNvSpPr/>
          <p:nvPr/>
        </p:nvSpPr>
        <p:spPr>
          <a:xfrm>
            <a:off x="1479094" y="5874524"/>
            <a:ext cx="1036566" cy="30777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a:ea typeface="+mn-ea"/>
                <a:cs typeface="+mn-cs"/>
              </a:rPr>
              <a:t>BMI</a:t>
            </a:r>
            <a:r>
              <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rPr>
              <a:t> (Kg/m2</a:t>
            </a:r>
            <a:r>
              <a:rPr kumimoji="0" lang="en-US" sz="1400" b="0" i="0" u="none" strike="noStrike" kern="1200" cap="none" spc="0" normalizeH="0" baseline="0" noProof="0" dirty="0">
                <a:ln>
                  <a:noFill/>
                </a:ln>
                <a:solidFill>
                  <a:prstClr val="white">
                    <a:lumMod val="50000"/>
                  </a:prstClr>
                </a:solidFill>
                <a:effectLst/>
                <a:uLnTx/>
                <a:uFillTx/>
                <a:latin typeface="Calibri"/>
                <a:ea typeface="+mn-ea"/>
                <a:cs typeface="+mn-cs"/>
              </a:rPr>
              <a:t>)</a:t>
            </a:r>
            <a:endParaRPr kumimoji="0" lang="en-GB" sz="14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53" name="Rettangolo 52"/>
          <p:cNvSpPr/>
          <p:nvPr/>
        </p:nvSpPr>
        <p:spPr>
          <a:xfrm>
            <a:off x="2859935" y="4039832"/>
            <a:ext cx="1900833" cy="340734"/>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66666">
                    <a:lumMod val="75000"/>
                  </a:srgbClr>
                </a:solidFill>
                <a:effectLst/>
                <a:uLnTx/>
                <a:uFillTx/>
                <a:latin typeface="Calibri"/>
                <a:ea typeface="+mn-ea"/>
                <a:cs typeface="+mn-cs"/>
              </a:rPr>
              <a:t>P&lt; 0.0001</a:t>
            </a:r>
            <a:endParaRPr kumimoji="0" lang="en-GB" sz="1200" b="0" i="0" u="none" strike="noStrike" kern="1200" cap="none" spc="0" normalizeH="0" baseline="0" noProof="0" dirty="0">
              <a:ln>
                <a:noFill/>
              </a:ln>
              <a:solidFill>
                <a:srgbClr val="666666">
                  <a:lumMod val="75000"/>
                </a:srgbClr>
              </a:solidFill>
              <a:effectLst/>
              <a:uLnTx/>
              <a:uFillTx/>
              <a:latin typeface="Calibri"/>
              <a:ea typeface="+mn-ea"/>
              <a:cs typeface="+mn-cs"/>
            </a:endParaRPr>
          </a:p>
        </p:txBody>
      </p:sp>
      <p:grpSp>
        <p:nvGrpSpPr>
          <p:cNvPr id="4" name="Gruppo 3">
            <a:extLst>
              <a:ext uri="{FF2B5EF4-FFF2-40B4-BE49-F238E27FC236}">
                <a16:creationId xmlns:a16="http://schemas.microsoft.com/office/drawing/2014/main" id="{0B09A90B-716B-CEF5-5CA8-14F1EA5FC58E}"/>
              </a:ext>
            </a:extLst>
          </p:cNvPr>
          <p:cNvGrpSpPr/>
          <p:nvPr/>
        </p:nvGrpSpPr>
        <p:grpSpPr>
          <a:xfrm>
            <a:off x="4760768" y="3445084"/>
            <a:ext cx="3316433" cy="2068638"/>
            <a:chOff x="4788023" y="3573016"/>
            <a:chExt cx="4545416" cy="2668802"/>
          </a:xfrm>
        </p:grpSpPr>
        <p:cxnSp>
          <p:nvCxnSpPr>
            <p:cNvPr id="90" name="Connettore 1 89"/>
            <p:cNvCxnSpPr>
              <a:cxnSpLocks/>
            </p:cNvCxnSpPr>
            <p:nvPr/>
          </p:nvCxnSpPr>
          <p:spPr>
            <a:xfrm flipV="1">
              <a:off x="4973761" y="5693916"/>
              <a:ext cx="4359678" cy="39688"/>
            </a:xfrm>
            <a:prstGeom prst="line">
              <a:avLst/>
            </a:prstGeom>
            <a:ln>
              <a:solidFill>
                <a:srgbClr val="558ED5"/>
              </a:solidFill>
            </a:ln>
          </p:spPr>
          <p:style>
            <a:lnRef idx="3">
              <a:schemeClr val="accent1"/>
            </a:lnRef>
            <a:fillRef idx="0">
              <a:schemeClr val="accent1"/>
            </a:fillRef>
            <a:effectRef idx="2">
              <a:schemeClr val="accent1"/>
            </a:effectRef>
            <a:fontRef idx="minor">
              <a:schemeClr val="tx1"/>
            </a:fontRef>
          </p:style>
        </p:cxnSp>
        <p:cxnSp>
          <p:nvCxnSpPr>
            <p:cNvPr id="91" name="Connettore 1 90"/>
            <p:cNvCxnSpPr/>
            <p:nvPr/>
          </p:nvCxnSpPr>
          <p:spPr>
            <a:xfrm>
              <a:off x="5908799" y="3573016"/>
              <a:ext cx="1588" cy="2132013"/>
            </a:xfrm>
            <a:prstGeom prst="line">
              <a:avLst/>
            </a:prstGeom>
            <a:ln>
              <a:solidFill>
                <a:srgbClr val="558ED5"/>
              </a:solidFill>
            </a:ln>
          </p:spPr>
          <p:style>
            <a:lnRef idx="3">
              <a:schemeClr val="accent1"/>
            </a:lnRef>
            <a:fillRef idx="0">
              <a:schemeClr val="accent1"/>
            </a:fillRef>
            <a:effectRef idx="2">
              <a:schemeClr val="accent1"/>
            </a:effectRef>
            <a:fontRef idx="minor">
              <a:schemeClr val="tx1"/>
            </a:fontRef>
          </p:style>
        </p:cxnSp>
        <p:cxnSp>
          <p:nvCxnSpPr>
            <p:cNvPr id="92" name="Connettore 1 91"/>
            <p:cNvCxnSpPr/>
            <p:nvPr/>
          </p:nvCxnSpPr>
          <p:spPr>
            <a:xfrm>
              <a:off x="7710612" y="5733604"/>
              <a:ext cx="0" cy="71437"/>
            </a:xfrm>
            <a:prstGeom prst="line">
              <a:avLst/>
            </a:prstGeom>
            <a:ln>
              <a:solidFill>
                <a:srgbClr val="558ED5"/>
              </a:solidFill>
            </a:ln>
          </p:spPr>
          <p:style>
            <a:lnRef idx="3">
              <a:schemeClr val="accent1"/>
            </a:lnRef>
            <a:fillRef idx="0">
              <a:schemeClr val="accent1"/>
            </a:fillRef>
            <a:effectRef idx="2">
              <a:schemeClr val="accent1"/>
            </a:effectRef>
            <a:fontRef idx="minor">
              <a:schemeClr val="tx1"/>
            </a:fontRef>
          </p:style>
        </p:cxnSp>
        <p:cxnSp>
          <p:nvCxnSpPr>
            <p:cNvPr id="93" name="Connettore 1 92"/>
            <p:cNvCxnSpPr/>
            <p:nvPr/>
          </p:nvCxnSpPr>
          <p:spPr>
            <a:xfrm>
              <a:off x="5910387" y="5732016"/>
              <a:ext cx="0" cy="73025"/>
            </a:xfrm>
            <a:prstGeom prst="line">
              <a:avLst/>
            </a:prstGeom>
            <a:ln>
              <a:solidFill>
                <a:srgbClr val="558ED5"/>
              </a:solidFill>
            </a:ln>
          </p:spPr>
          <p:style>
            <a:lnRef idx="3">
              <a:schemeClr val="accent1"/>
            </a:lnRef>
            <a:fillRef idx="0">
              <a:schemeClr val="accent1"/>
            </a:fillRef>
            <a:effectRef idx="2">
              <a:schemeClr val="accent1"/>
            </a:effectRef>
            <a:fontRef idx="minor">
              <a:schemeClr val="tx1"/>
            </a:fontRef>
          </p:style>
        </p:cxnSp>
        <p:cxnSp>
          <p:nvCxnSpPr>
            <p:cNvPr id="94" name="Connettore 1 93"/>
            <p:cNvCxnSpPr/>
            <p:nvPr/>
          </p:nvCxnSpPr>
          <p:spPr>
            <a:xfrm>
              <a:off x="6773987" y="5733604"/>
              <a:ext cx="0" cy="71437"/>
            </a:xfrm>
            <a:prstGeom prst="line">
              <a:avLst/>
            </a:prstGeom>
            <a:ln>
              <a:solidFill>
                <a:srgbClr val="558ED5"/>
              </a:solidFill>
            </a:ln>
          </p:spPr>
          <p:style>
            <a:lnRef idx="3">
              <a:schemeClr val="accent1"/>
            </a:lnRef>
            <a:fillRef idx="0">
              <a:schemeClr val="accent1"/>
            </a:fillRef>
            <a:effectRef idx="2">
              <a:schemeClr val="accent1"/>
            </a:effectRef>
            <a:fontRef idx="minor">
              <a:schemeClr val="tx1"/>
            </a:fontRef>
          </p:style>
        </p:cxnSp>
        <p:cxnSp>
          <p:nvCxnSpPr>
            <p:cNvPr id="95" name="Connettore 1 94"/>
            <p:cNvCxnSpPr/>
            <p:nvPr/>
          </p:nvCxnSpPr>
          <p:spPr>
            <a:xfrm>
              <a:off x="8645649" y="5733604"/>
              <a:ext cx="0" cy="71437"/>
            </a:xfrm>
            <a:prstGeom prst="line">
              <a:avLst/>
            </a:prstGeom>
            <a:ln>
              <a:solidFill>
                <a:srgbClr val="558ED5"/>
              </a:solidFill>
            </a:ln>
          </p:spPr>
          <p:style>
            <a:lnRef idx="3">
              <a:schemeClr val="accent1"/>
            </a:lnRef>
            <a:fillRef idx="0">
              <a:schemeClr val="accent1"/>
            </a:fillRef>
            <a:effectRef idx="2">
              <a:schemeClr val="accent1"/>
            </a:effectRef>
            <a:fontRef idx="minor">
              <a:schemeClr val="tx1"/>
            </a:fontRef>
          </p:style>
        </p:cxnSp>
        <p:cxnSp>
          <p:nvCxnSpPr>
            <p:cNvPr id="96" name="Connettore 1 95"/>
            <p:cNvCxnSpPr/>
            <p:nvPr/>
          </p:nvCxnSpPr>
          <p:spPr>
            <a:xfrm>
              <a:off x="4999162" y="5733604"/>
              <a:ext cx="0" cy="71437"/>
            </a:xfrm>
            <a:prstGeom prst="line">
              <a:avLst/>
            </a:prstGeom>
            <a:ln>
              <a:solidFill>
                <a:srgbClr val="558ED5"/>
              </a:solidFill>
            </a:ln>
          </p:spPr>
          <p:style>
            <a:lnRef idx="3">
              <a:schemeClr val="accent1"/>
            </a:lnRef>
            <a:fillRef idx="0">
              <a:schemeClr val="accent1"/>
            </a:fillRef>
            <a:effectRef idx="2">
              <a:schemeClr val="accent1"/>
            </a:effectRef>
            <a:fontRef idx="minor">
              <a:schemeClr val="tx1"/>
            </a:fontRef>
          </p:style>
        </p:cxnSp>
        <p:sp>
          <p:nvSpPr>
            <p:cNvPr id="97" name="Rettangolo 96"/>
            <p:cNvSpPr/>
            <p:nvPr/>
          </p:nvSpPr>
          <p:spPr>
            <a:xfrm>
              <a:off x="4788023" y="5805041"/>
              <a:ext cx="654050" cy="43677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58ED5"/>
                  </a:solidFill>
                  <a:effectLst/>
                  <a:uLnTx/>
                  <a:uFillTx/>
                  <a:latin typeface="Calibri"/>
                  <a:ea typeface="+mn-ea"/>
                  <a:cs typeface="+mn-cs"/>
                </a:rPr>
                <a:t>0.7</a:t>
              </a:r>
            </a:p>
          </p:txBody>
        </p:sp>
        <p:sp>
          <p:nvSpPr>
            <p:cNvPr id="98" name="Rettangolo 97"/>
            <p:cNvSpPr/>
            <p:nvPr/>
          </p:nvSpPr>
          <p:spPr>
            <a:xfrm>
              <a:off x="5762749" y="5803454"/>
              <a:ext cx="268288" cy="339725"/>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58ED5"/>
                  </a:solidFill>
                  <a:effectLst/>
                  <a:uLnTx/>
                  <a:uFillTx/>
                  <a:latin typeface="Calibri"/>
                  <a:ea typeface="+mn-ea"/>
                  <a:cs typeface="+mn-cs"/>
                </a:rPr>
                <a:t>1</a:t>
              </a:r>
            </a:p>
          </p:txBody>
        </p:sp>
        <p:sp>
          <p:nvSpPr>
            <p:cNvPr id="99" name="Rettangolo 98"/>
            <p:cNvSpPr/>
            <p:nvPr/>
          </p:nvSpPr>
          <p:spPr>
            <a:xfrm>
              <a:off x="6558086" y="5803454"/>
              <a:ext cx="684215" cy="43677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58ED5"/>
                  </a:solidFill>
                  <a:effectLst/>
                  <a:uLnTx/>
                  <a:uFillTx/>
                  <a:latin typeface="Calibri"/>
                  <a:ea typeface="+mn-ea"/>
                  <a:cs typeface="+mn-cs"/>
                </a:rPr>
                <a:t>1.3</a:t>
              </a:r>
            </a:p>
          </p:txBody>
        </p:sp>
        <p:sp>
          <p:nvSpPr>
            <p:cNvPr id="100" name="Rettangolo 99"/>
            <p:cNvSpPr/>
            <p:nvPr/>
          </p:nvSpPr>
          <p:spPr>
            <a:xfrm>
              <a:off x="7494710" y="5803454"/>
              <a:ext cx="622763" cy="43677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58ED5"/>
                  </a:solidFill>
                  <a:effectLst/>
                  <a:uLnTx/>
                  <a:uFillTx/>
                  <a:latin typeface="Calibri"/>
                  <a:ea typeface="+mn-ea"/>
                  <a:cs typeface="+mn-cs"/>
                </a:rPr>
                <a:t>1.6</a:t>
              </a:r>
            </a:p>
          </p:txBody>
        </p:sp>
        <p:sp>
          <p:nvSpPr>
            <p:cNvPr id="101" name="Rettangolo 100"/>
            <p:cNvSpPr/>
            <p:nvPr/>
          </p:nvSpPr>
          <p:spPr>
            <a:xfrm>
              <a:off x="8429748" y="5803454"/>
              <a:ext cx="731511" cy="43677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58ED5"/>
                  </a:solidFill>
                  <a:effectLst/>
                  <a:uLnTx/>
                  <a:uFillTx/>
                  <a:latin typeface="Calibri"/>
                  <a:ea typeface="+mn-ea"/>
                  <a:cs typeface="+mn-cs"/>
                </a:rPr>
                <a:t>1.9</a:t>
              </a:r>
            </a:p>
          </p:txBody>
        </p:sp>
      </p:grpSp>
      <p:sp>
        <p:nvSpPr>
          <p:cNvPr id="102" name="Rettangolo 101"/>
          <p:cNvSpPr/>
          <p:nvPr/>
        </p:nvSpPr>
        <p:spPr>
          <a:xfrm>
            <a:off x="6860180" y="3828217"/>
            <a:ext cx="216024" cy="216024"/>
          </a:xfrm>
          <a:prstGeom prst="rect">
            <a:avLst/>
          </a:prstGeom>
          <a:solidFill>
            <a:schemeClr val="accent2">
              <a:lumMod val="7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3" name="Rettangolo 102"/>
          <p:cNvSpPr/>
          <p:nvPr/>
        </p:nvSpPr>
        <p:spPr>
          <a:xfrm>
            <a:off x="6102197" y="4145872"/>
            <a:ext cx="1656184" cy="5238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58ED5"/>
                </a:solidFill>
                <a:effectLst/>
                <a:uLnTx/>
                <a:uFillTx/>
                <a:latin typeface="Calibri"/>
                <a:ea typeface="+mn-ea"/>
                <a:cs typeface="+mn-cs"/>
              </a:rPr>
              <a:t>1.62</a:t>
            </a:r>
            <a:r>
              <a:rPr kumimoji="0" lang="en-US" sz="1600" b="0" i="0" u="none" strike="noStrike" kern="1200" cap="none" spc="0" normalizeH="0" baseline="0" noProof="0" dirty="0">
                <a:ln>
                  <a:noFill/>
                </a:ln>
                <a:solidFill>
                  <a:srgbClr val="0070C0"/>
                </a:solidFill>
                <a:effectLst/>
                <a:uLnTx/>
                <a:uFillTx/>
                <a:latin typeface="Calibri"/>
                <a:ea typeface="+mn-ea"/>
                <a:cs typeface="+mn-cs"/>
              </a:rPr>
              <a:t> </a:t>
            </a:r>
            <a:r>
              <a:rPr kumimoji="0" lang="en-US" sz="1200" b="0" i="0" u="none" strike="noStrike" kern="1200" cap="none" spc="0" normalizeH="0" baseline="0" noProof="0" dirty="0">
                <a:ln>
                  <a:noFill/>
                </a:ln>
                <a:solidFill>
                  <a:srgbClr val="666666">
                    <a:lumMod val="75000"/>
                  </a:srgbClr>
                </a:solidFill>
                <a:effectLst/>
                <a:uLnTx/>
                <a:uFillTx/>
                <a:latin typeface="Calibri"/>
                <a:ea typeface="+mn-ea"/>
                <a:cs typeface="+mn-cs"/>
              </a:rPr>
              <a:t>(1.56-1.69</a:t>
            </a:r>
            <a:r>
              <a:rPr kumimoji="0" lang="en-US" sz="1600" b="0" i="0" u="none" strike="noStrike" kern="1200" cap="none" spc="0" normalizeH="0" baseline="0" noProof="0" dirty="0">
                <a:ln>
                  <a:noFill/>
                </a:ln>
                <a:solidFill>
                  <a:srgbClr val="666666">
                    <a:lumMod val="75000"/>
                  </a:srgbClr>
                </a:solidFill>
                <a:effectLst/>
                <a:uLnTx/>
                <a:uFillTx/>
                <a:latin typeface="Calibri"/>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66666">
                    <a:lumMod val="75000"/>
                  </a:srgbClr>
                </a:solidFill>
                <a:effectLst/>
                <a:uLnTx/>
                <a:uFillTx/>
                <a:latin typeface="Calibri"/>
                <a:ea typeface="+mn-ea"/>
                <a:cs typeface="+mn-cs"/>
              </a:rPr>
              <a:t>P-value &lt; 0.0001</a:t>
            </a:r>
            <a:endParaRPr kumimoji="0" lang="en-GB" sz="1200" b="0" i="0" u="none" strike="noStrike" kern="1200" cap="none" spc="0" normalizeH="0" baseline="0" noProof="0" dirty="0">
              <a:ln>
                <a:noFill/>
              </a:ln>
              <a:solidFill>
                <a:srgbClr val="666666">
                  <a:lumMod val="75000"/>
                </a:srgbClr>
              </a:solidFill>
              <a:effectLst/>
              <a:uLnTx/>
              <a:uFillTx/>
              <a:latin typeface="Calibri"/>
              <a:ea typeface="+mn-ea"/>
              <a:cs typeface="+mn-cs"/>
            </a:endParaRPr>
          </a:p>
        </p:txBody>
      </p:sp>
      <p:sp>
        <p:nvSpPr>
          <p:cNvPr id="104" name="Rettangolo 103"/>
          <p:cNvSpPr/>
          <p:nvPr/>
        </p:nvSpPr>
        <p:spPr>
          <a:xfrm>
            <a:off x="4680520" y="5600780"/>
            <a:ext cx="4283968" cy="30777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a:ea typeface="+mn-ea"/>
                <a:cs typeface="+mn-cs"/>
              </a:rPr>
              <a:t> Estimated Hazard Ratio per 5kg/m2 in BMI </a:t>
            </a:r>
            <a:r>
              <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rPr>
              <a:t>(99% CI)</a:t>
            </a:r>
            <a:endParaRPr kumimoji="0" lang="it-IT"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06" name="CasellaDiTesto 105"/>
          <p:cNvSpPr txBox="1"/>
          <p:nvPr/>
        </p:nvSpPr>
        <p:spPr>
          <a:xfrm>
            <a:off x="-394670" y="2465619"/>
            <a:ext cx="5256584"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Endometrial cancer </a:t>
            </a:r>
            <a:r>
              <a:rPr kumimoji="0" lang="en-US" sz="1400" b="0" i="0" u="none" strike="noStrike" kern="1200" cap="none" spc="0" normalizeH="0" baseline="0" noProof="0" dirty="0">
                <a:ln>
                  <a:noFill/>
                </a:ln>
                <a:solidFill>
                  <a:srgbClr val="000000"/>
                </a:solidFill>
                <a:effectLst/>
                <a:uLnTx/>
                <a:uFillTx/>
                <a:latin typeface="Calibri"/>
                <a:ea typeface="+mn-ea"/>
                <a:cs typeface="+mn-cs"/>
              </a:rPr>
              <a:t>was the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first</a:t>
            </a:r>
            <a:r>
              <a:rPr kumimoji="0" lang="en-US" sz="1400" b="0" i="0" u="none" strike="noStrike" kern="1200" cap="none" spc="0" normalizeH="0" baseline="0" noProof="0" dirty="0">
                <a:ln>
                  <a:noFill/>
                </a:ln>
                <a:solidFill>
                  <a:srgbClr val="000000"/>
                </a:solidFill>
                <a:effectLst/>
                <a:uLnTx/>
                <a:uFillTx/>
                <a:latin typeface="Calibri"/>
                <a:ea typeface="+mn-ea"/>
                <a:cs typeface="+mn-cs"/>
              </a:rPr>
              <a:t>  </a:t>
            </a:r>
            <a:r>
              <a:rPr kumimoji="0" lang="en-US" sz="1400" b="1" i="0" u="none" strike="noStrike" kern="1200" cap="none" spc="0" normalizeH="0" baseline="0" noProof="0" dirty="0" err="1">
                <a:ln>
                  <a:noFill/>
                </a:ln>
                <a:solidFill>
                  <a:srgbClr val="000000"/>
                </a:solidFill>
                <a:effectLst/>
                <a:uLnTx/>
                <a:uFillTx/>
                <a:latin typeface="Calibri"/>
                <a:ea typeface="+mn-ea"/>
                <a:cs typeface="+mn-cs"/>
              </a:rPr>
              <a:t>tumour</a:t>
            </a:r>
            <a:r>
              <a:rPr kumimoji="0" lang="en-US" sz="1400" b="0" i="0" u="none" strike="noStrike" kern="1200" cap="none" spc="0" normalizeH="0" baseline="0" noProof="0" dirty="0">
                <a:ln>
                  <a:noFill/>
                </a:ln>
                <a:solidFill>
                  <a:srgbClr val="000000"/>
                </a:solidFill>
                <a:effectLst/>
                <a:uLnTx/>
                <a:uFillTx/>
                <a:latin typeface="Calibri"/>
                <a:ea typeface="+mn-ea"/>
                <a:cs typeface="+mn-cs"/>
              </a:rPr>
              <a:t> to be identified as </a:t>
            </a:r>
            <a:r>
              <a:rPr kumimoji="0" lang="en-US" sz="1400" b="1" i="0" u="none" strike="noStrike" kern="1200" cap="none" spc="0" normalizeH="0" baseline="0" noProof="0" dirty="0">
                <a:ln>
                  <a:noFill/>
                </a:ln>
                <a:solidFill>
                  <a:srgbClr val="000000"/>
                </a:solidFill>
                <a:effectLst/>
                <a:uLnTx/>
                <a:uFillTx/>
                <a:latin typeface="Calibri"/>
                <a:ea typeface="+mn-ea"/>
                <a:cs typeface="+mn-cs"/>
              </a:rPr>
              <a:t>obesity-related</a:t>
            </a:r>
          </a:p>
        </p:txBody>
      </p:sp>
      <p:sp>
        <p:nvSpPr>
          <p:cNvPr id="51" name="Rettangolo 50"/>
          <p:cNvSpPr/>
          <p:nvPr/>
        </p:nvSpPr>
        <p:spPr>
          <a:xfrm>
            <a:off x="4734264" y="2462778"/>
            <a:ext cx="4355976"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Each</a:t>
            </a:r>
            <a:r>
              <a:rPr kumimoji="0" lang="en-US" sz="1400" b="0" i="0" u="none" strike="noStrike" kern="1200" cap="none" spc="0" normalizeH="0" baseline="0" noProof="0" dirty="0">
                <a:ln>
                  <a:noFill/>
                </a:ln>
                <a:solidFill>
                  <a:srgbClr val="000000"/>
                </a:solidFill>
                <a:effectLst/>
                <a:uLnTx/>
                <a:uFillTx/>
                <a:latin typeface="Calibri"/>
                <a:ea typeface="+mn-ea"/>
                <a:cs typeface="+mn-cs"/>
              </a:rPr>
              <a:t> </a:t>
            </a:r>
            <a:r>
              <a:rPr kumimoji="0" lang="en-US" sz="1400" b="1" i="0" u="none" strike="noStrike" kern="1200" cap="none" spc="0" normalizeH="0" baseline="0" noProof="0" dirty="0">
                <a:ln>
                  <a:noFill/>
                </a:ln>
                <a:solidFill>
                  <a:srgbClr val="000000"/>
                </a:solidFill>
                <a:effectLst/>
                <a:uLnTx/>
                <a:uFillTx/>
                <a:latin typeface="Calibri"/>
                <a:ea typeface="+mn-ea"/>
                <a:cs typeface="+mn-cs"/>
              </a:rPr>
              <a:t>5 kg/m2 increase </a:t>
            </a:r>
            <a:r>
              <a:rPr kumimoji="0" lang="en-US" sz="1400" b="0" i="0" u="none" strike="noStrike" kern="1200" cap="none" spc="0" normalizeH="0" baseline="0" noProof="0" dirty="0">
                <a:ln>
                  <a:noFill/>
                </a:ln>
                <a:solidFill>
                  <a:srgbClr val="000000"/>
                </a:solidFill>
                <a:effectLst/>
                <a:uLnTx/>
                <a:uFillTx/>
                <a:latin typeface="Calibri"/>
                <a:ea typeface="+mn-ea"/>
                <a:cs typeface="+mn-cs"/>
              </a:rPr>
              <a:t>in BMI is associated with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62%  increase in endometrial cancer</a:t>
            </a:r>
          </a:p>
        </p:txBody>
      </p:sp>
      <p:grpSp>
        <p:nvGrpSpPr>
          <p:cNvPr id="3" name="Gruppo 2">
            <a:extLst>
              <a:ext uri="{FF2B5EF4-FFF2-40B4-BE49-F238E27FC236}">
                <a16:creationId xmlns:a16="http://schemas.microsoft.com/office/drawing/2014/main" id="{238F8E0B-6784-CFE9-DB91-65C31FC560D7}"/>
              </a:ext>
            </a:extLst>
          </p:cNvPr>
          <p:cNvGrpSpPr/>
          <p:nvPr/>
        </p:nvGrpSpPr>
        <p:grpSpPr>
          <a:xfrm>
            <a:off x="946325" y="3254189"/>
            <a:ext cx="2298816" cy="2285501"/>
            <a:chOff x="900122" y="3356992"/>
            <a:chExt cx="2847132" cy="2797671"/>
          </a:xfrm>
        </p:grpSpPr>
        <p:pic>
          <p:nvPicPr>
            <p:cNvPr id="59" name="Immagine 58"/>
            <p:cNvPicPr>
              <a:picLocks noChangeAspect="1"/>
            </p:cNvPicPr>
            <p:nvPr/>
          </p:nvPicPr>
          <p:blipFill>
            <a:blip r:embed="rId2" cstate="print">
              <a:clrChange>
                <a:clrFrom>
                  <a:srgbClr val="EDEDED"/>
                </a:clrFrom>
                <a:clrTo>
                  <a:srgbClr val="EDEDED">
                    <a:alpha val="0"/>
                  </a:srgbClr>
                </a:clrTo>
              </a:clrChange>
            </a:blip>
            <a:stretch>
              <a:fillRect/>
            </a:stretch>
          </p:blipFill>
          <p:spPr>
            <a:xfrm>
              <a:off x="953321" y="3789040"/>
              <a:ext cx="2322535" cy="1912677"/>
            </a:xfrm>
            <a:prstGeom prst="rect">
              <a:avLst/>
            </a:prstGeom>
          </p:spPr>
        </p:pic>
        <p:sp>
          <p:nvSpPr>
            <p:cNvPr id="32" name="Rettangolo 31"/>
            <p:cNvSpPr/>
            <p:nvPr/>
          </p:nvSpPr>
          <p:spPr>
            <a:xfrm>
              <a:off x="900122" y="4136904"/>
              <a:ext cx="314325" cy="423449"/>
            </a:xfrm>
            <a:prstGeom prst="rect">
              <a:avLst/>
            </a:prstGeom>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58ED5"/>
                  </a:solidFill>
                  <a:effectLst/>
                  <a:uLnTx/>
                  <a:uFillTx/>
                  <a:latin typeface="Calibri"/>
                  <a:ea typeface="+mn-ea"/>
                  <a:cs typeface="+mn-cs"/>
                </a:rPr>
                <a:t>2</a:t>
              </a:r>
            </a:p>
          </p:txBody>
        </p:sp>
        <p:cxnSp>
          <p:nvCxnSpPr>
            <p:cNvPr id="34" name="Connettore 1 33"/>
            <p:cNvCxnSpPr/>
            <p:nvPr/>
          </p:nvCxnSpPr>
          <p:spPr>
            <a:xfrm>
              <a:off x="1276360" y="3606527"/>
              <a:ext cx="1587" cy="2132013"/>
            </a:xfrm>
            <a:prstGeom prst="line">
              <a:avLst/>
            </a:prstGeom>
            <a:ln>
              <a:solidFill>
                <a:srgbClr val="558ED5"/>
              </a:solidFill>
            </a:ln>
          </p:spPr>
          <p:style>
            <a:lnRef idx="3">
              <a:schemeClr val="accent1"/>
            </a:lnRef>
            <a:fillRef idx="0">
              <a:schemeClr val="accent1"/>
            </a:fillRef>
            <a:effectRef idx="2">
              <a:schemeClr val="accent1"/>
            </a:effectRef>
            <a:fontRef idx="minor">
              <a:schemeClr val="tx1"/>
            </a:fontRef>
          </p:style>
        </p:cxnSp>
        <p:cxnSp>
          <p:nvCxnSpPr>
            <p:cNvPr id="35" name="Connettore 1 34"/>
            <p:cNvCxnSpPr/>
            <p:nvPr/>
          </p:nvCxnSpPr>
          <p:spPr>
            <a:xfrm>
              <a:off x="1277947" y="5730602"/>
              <a:ext cx="2397299" cy="2654"/>
            </a:xfrm>
            <a:prstGeom prst="line">
              <a:avLst/>
            </a:prstGeom>
            <a:ln>
              <a:solidFill>
                <a:srgbClr val="558ED5"/>
              </a:solidFill>
            </a:ln>
          </p:spPr>
          <p:style>
            <a:lnRef idx="3">
              <a:schemeClr val="accent1"/>
            </a:lnRef>
            <a:fillRef idx="0">
              <a:schemeClr val="accent1"/>
            </a:fillRef>
            <a:effectRef idx="2">
              <a:schemeClr val="accent1"/>
            </a:effectRef>
            <a:fontRef idx="minor">
              <a:schemeClr val="tx1"/>
            </a:fontRef>
          </p:style>
        </p:cxnSp>
        <p:cxnSp>
          <p:nvCxnSpPr>
            <p:cNvPr id="36" name="Connettore 1 35"/>
            <p:cNvCxnSpPr/>
            <p:nvPr/>
          </p:nvCxnSpPr>
          <p:spPr>
            <a:xfrm>
              <a:off x="1912947" y="5751240"/>
              <a:ext cx="0" cy="71437"/>
            </a:xfrm>
            <a:prstGeom prst="line">
              <a:avLst/>
            </a:prstGeom>
            <a:ln>
              <a:solidFill>
                <a:srgbClr val="558ED5"/>
              </a:solidFill>
            </a:ln>
          </p:spPr>
          <p:style>
            <a:lnRef idx="3">
              <a:schemeClr val="accent1"/>
            </a:lnRef>
            <a:fillRef idx="0">
              <a:schemeClr val="accent1"/>
            </a:fillRef>
            <a:effectRef idx="2">
              <a:schemeClr val="accent1"/>
            </a:effectRef>
            <a:fontRef idx="minor">
              <a:schemeClr val="tx1"/>
            </a:fontRef>
          </p:style>
        </p:cxnSp>
        <p:cxnSp>
          <p:nvCxnSpPr>
            <p:cNvPr id="37" name="Connettore 1 36"/>
            <p:cNvCxnSpPr/>
            <p:nvPr/>
          </p:nvCxnSpPr>
          <p:spPr>
            <a:xfrm>
              <a:off x="2947997" y="5751240"/>
              <a:ext cx="0" cy="73025"/>
            </a:xfrm>
            <a:prstGeom prst="line">
              <a:avLst/>
            </a:prstGeom>
            <a:ln>
              <a:solidFill>
                <a:srgbClr val="558ED5"/>
              </a:solidFill>
            </a:ln>
          </p:spPr>
          <p:style>
            <a:lnRef idx="3">
              <a:schemeClr val="accent1"/>
            </a:lnRef>
            <a:fillRef idx="0">
              <a:schemeClr val="accent1"/>
            </a:fillRef>
            <a:effectRef idx="2">
              <a:schemeClr val="accent1"/>
            </a:effectRef>
            <a:fontRef idx="minor">
              <a:schemeClr val="tx1"/>
            </a:fontRef>
          </p:style>
        </p:cxnSp>
        <p:cxnSp>
          <p:nvCxnSpPr>
            <p:cNvPr id="39" name="Connettore 1 38"/>
            <p:cNvCxnSpPr/>
            <p:nvPr/>
          </p:nvCxnSpPr>
          <p:spPr>
            <a:xfrm rot="16200000">
              <a:off x="1240641" y="4397896"/>
              <a:ext cx="0" cy="71438"/>
            </a:xfrm>
            <a:prstGeom prst="line">
              <a:avLst/>
            </a:prstGeom>
            <a:ln>
              <a:solidFill>
                <a:srgbClr val="558ED5"/>
              </a:solidFill>
            </a:ln>
          </p:spPr>
          <p:style>
            <a:lnRef idx="3">
              <a:schemeClr val="accent1"/>
            </a:lnRef>
            <a:fillRef idx="0">
              <a:schemeClr val="accent1"/>
            </a:fillRef>
            <a:effectRef idx="2">
              <a:schemeClr val="accent1"/>
            </a:effectRef>
            <a:fontRef idx="minor">
              <a:schemeClr val="tx1"/>
            </a:fontRef>
          </p:style>
        </p:cxnSp>
        <p:cxnSp>
          <p:nvCxnSpPr>
            <p:cNvPr id="40" name="Connettore 1 39"/>
            <p:cNvCxnSpPr/>
            <p:nvPr/>
          </p:nvCxnSpPr>
          <p:spPr>
            <a:xfrm rot="16200000">
              <a:off x="1240641" y="3591446"/>
              <a:ext cx="0" cy="71438"/>
            </a:xfrm>
            <a:prstGeom prst="line">
              <a:avLst/>
            </a:prstGeom>
            <a:ln>
              <a:solidFill>
                <a:srgbClr val="00B0F0"/>
              </a:solidFill>
            </a:ln>
          </p:spPr>
          <p:style>
            <a:lnRef idx="3">
              <a:schemeClr val="accent1"/>
            </a:lnRef>
            <a:fillRef idx="0">
              <a:schemeClr val="accent1"/>
            </a:fillRef>
            <a:effectRef idx="2">
              <a:schemeClr val="accent1"/>
            </a:effectRef>
            <a:fontRef idx="minor">
              <a:schemeClr val="tx1"/>
            </a:fontRef>
          </p:style>
        </p:cxnSp>
        <p:cxnSp>
          <p:nvCxnSpPr>
            <p:cNvPr id="41" name="Connettore 1 40"/>
            <p:cNvCxnSpPr/>
            <p:nvPr/>
          </p:nvCxnSpPr>
          <p:spPr>
            <a:xfrm rot="16200000">
              <a:off x="1240641" y="5134496"/>
              <a:ext cx="0" cy="71438"/>
            </a:xfrm>
            <a:prstGeom prst="line">
              <a:avLst/>
            </a:prstGeom>
            <a:ln>
              <a:solidFill>
                <a:srgbClr val="558ED5"/>
              </a:solidFill>
            </a:ln>
          </p:spPr>
          <p:style>
            <a:lnRef idx="3">
              <a:schemeClr val="accent1"/>
            </a:lnRef>
            <a:fillRef idx="0">
              <a:schemeClr val="accent1"/>
            </a:fillRef>
            <a:effectRef idx="2">
              <a:schemeClr val="accent1"/>
            </a:effectRef>
            <a:fontRef idx="minor">
              <a:schemeClr val="tx1"/>
            </a:fontRef>
          </p:style>
        </p:cxnSp>
        <p:cxnSp>
          <p:nvCxnSpPr>
            <p:cNvPr id="42" name="Connettore 1 41"/>
            <p:cNvCxnSpPr/>
            <p:nvPr/>
          </p:nvCxnSpPr>
          <p:spPr>
            <a:xfrm rot="16200000">
              <a:off x="1240641" y="5694883"/>
              <a:ext cx="0" cy="71438"/>
            </a:xfrm>
            <a:prstGeom prst="line">
              <a:avLst/>
            </a:prstGeom>
            <a:ln>
              <a:solidFill>
                <a:srgbClr val="558ED5"/>
              </a:solidFill>
            </a:ln>
          </p:spPr>
          <p:style>
            <a:lnRef idx="3">
              <a:schemeClr val="accent1"/>
            </a:lnRef>
            <a:fillRef idx="0">
              <a:schemeClr val="accent1"/>
            </a:fillRef>
            <a:effectRef idx="2">
              <a:schemeClr val="accent1"/>
            </a:effectRef>
            <a:fontRef idx="minor">
              <a:schemeClr val="tx1"/>
            </a:fontRef>
          </p:style>
        </p:cxnSp>
        <p:sp>
          <p:nvSpPr>
            <p:cNvPr id="44" name="Rettangolo 43"/>
            <p:cNvSpPr/>
            <p:nvPr/>
          </p:nvSpPr>
          <p:spPr>
            <a:xfrm>
              <a:off x="900122" y="4869160"/>
              <a:ext cx="314325" cy="461665"/>
            </a:xfrm>
            <a:prstGeom prst="rect">
              <a:avLst/>
            </a:prstGeom>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58ED5"/>
                  </a:solidFill>
                  <a:effectLst/>
                  <a:uLnTx/>
                  <a:uFillTx/>
                  <a:latin typeface="Calibri"/>
                  <a:ea typeface="+mn-ea"/>
                  <a:cs typeface="+mn-cs"/>
                </a:rPr>
                <a:t>1</a:t>
              </a:r>
            </a:p>
          </p:txBody>
        </p:sp>
        <p:sp>
          <p:nvSpPr>
            <p:cNvPr id="45" name="Rettangolo 44"/>
            <p:cNvSpPr/>
            <p:nvPr/>
          </p:nvSpPr>
          <p:spPr>
            <a:xfrm>
              <a:off x="900122" y="5433048"/>
              <a:ext cx="314325" cy="423449"/>
            </a:xfrm>
            <a:prstGeom prst="rect">
              <a:avLst/>
            </a:prstGeom>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58ED5"/>
                  </a:solidFill>
                  <a:effectLst/>
                  <a:uLnTx/>
                  <a:uFillTx/>
                  <a:latin typeface="Calibri"/>
                  <a:ea typeface="+mn-ea"/>
                  <a:cs typeface="+mn-cs"/>
                </a:rPr>
                <a:t>0</a:t>
              </a:r>
            </a:p>
          </p:txBody>
        </p:sp>
        <p:sp>
          <p:nvSpPr>
            <p:cNvPr id="46" name="Rettangolo 45"/>
            <p:cNvSpPr/>
            <p:nvPr/>
          </p:nvSpPr>
          <p:spPr>
            <a:xfrm>
              <a:off x="900122" y="3356992"/>
              <a:ext cx="314325" cy="423449"/>
            </a:xfrm>
            <a:prstGeom prst="rect">
              <a:avLst/>
            </a:prstGeom>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58ED5"/>
                  </a:solidFill>
                  <a:effectLst/>
                  <a:uLnTx/>
                  <a:uFillTx/>
                  <a:latin typeface="Calibri"/>
                  <a:ea typeface="+mn-ea"/>
                  <a:cs typeface="+mn-cs"/>
                </a:rPr>
                <a:t>3</a:t>
              </a:r>
            </a:p>
          </p:txBody>
        </p:sp>
        <p:sp>
          <p:nvSpPr>
            <p:cNvPr id="47" name="Rettangolo 46"/>
            <p:cNvSpPr/>
            <p:nvPr/>
          </p:nvSpPr>
          <p:spPr>
            <a:xfrm>
              <a:off x="1119197" y="5692998"/>
              <a:ext cx="314325" cy="461665"/>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58ED5"/>
                  </a:solidFill>
                  <a:effectLst/>
                  <a:uLnTx/>
                  <a:uFillTx/>
                  <a:latin typeface="Calibri"/>
                  <a:ea typeface="+mn-ea"/>
                  <a:cs typeface="+mn-cs"/>
                </a:rPr>
                <a:t>0</a:t>
              </a:r>
            </a:p>
          </p:txBody>
        </p:sp>
        <p:sp>
          <p:nvSpPr>
            <p:cNvPr id="48" name="Rettangolo 47"/>
            <p:cNvSpPr/>
            <p:nvPr/>
          </p:nvSpPr>
          <p:spPr>
            <a:xfrm>
              <a:off x="1733560" y="5700886"/>
              <a:ext cx="468312" cy="423449"/>
            </a:xfrm>
            <a:prstGeom prst="rect">
              <a:avLst/>
            </a:prstGeom>
          </p:spPr>
          <p:txBody>
            <a:bodyPr>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58ED5"/>
                  </a:solidFill>
                  <a:effectLst/>
                  <a:uLnTx/>
                  <a:uFillTx/>
                  <a:latin typeface="Calibri"/>
                  <a:ea typeface="+mn-ea"/>
                  <a:cs typeface="+mn-cs"/>
                </a:rPr>
                <a:t>20</a:t>
              </a:r>
            </a:p>
          </p:txBody>
        </p:sp>
        <p:sp>
          <p:nvSpPr>
            <p:cNvPr id="49" name="Rettangolo 48"/>
            <p:cNvSpPr/>
            <p:nvPr/>
          </p:nvSpPr>
          <p:spPr>
            <a:xfrm>
              <a:off x="2738447" y="5700886"/>
              <a:ext cx="468313" cy="423449"/>
            </a:xfrm>
            <a:prstGeom prst="rect">
              <a:avLst/>
            </a:prstGeom>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58ED5"/>
                  </a:solidFill>
                  <a:effectLst/>
                  <a:uLnTx/>
                  <a:uFillTx/>
                  <a:latin typeface="Calibri"/>
                  <a:ea typeface="+mn-ea"/>
                  <a:cs typeface="+mn-cs"/>
                </a:rPr>
                <a:t>30</a:t>
              </a:r>
            </a:p>
          </p:txBody>
        </p:sp>
        <p:cxnSp>
          <p:nvCxnSpPr>
            <p:cNvPr id="54" name="Connettore 1 53"/>
            <p:cNvCxnSpPr/>
            <p:nvPr/>
          </p:nvCxnSpPr>
          <p:spPr>
            <a:xfrm>
              <a:off x="1341447" y="5170215"/>
              <a:ext cx="720725" cy="0"/>
            </a:xfrm>
            <a:prstGeom prst="line">
              <a:avLst/>
            </a:prstGeom>
            <a:ln w="3810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5" name="Connettore 1 54"/>
            <p:cNvCxnSpPr/>
            <p:nvPr/>
          </p:nvCxnSpPr>
          <p:spPr>
            <a:xfrm flipV="1">
              <a:off x="2233622" y="5157192"/>
              <a:ext cx="1513632" cy="13023"/>
            </a:xfrm>
            <a:prstGeom prst="line">
              <a:avLst/>
            </a:prstGeom>
            <a:ln w="3810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Connettore 1 59"/>
            <p:cNvCxnSpPr/>
            <p:nvPr/>
          </p:nvCxnSpPr>
          <p:spPr>
            <a:xfrm>
              <a:off x="1274490" y="5733256"/>
              <a:ext cx="0" cy="71437"/>
            </a:xfrm>
            <a:prstGeom prst="line">
              <a:avLst/>
            </a:prstGeom>
            <a:ln>
              <a:solidFill>
                <a:srgbClr val="558ED5"/>
              </a:solidFill>
            </a:ln>
          </p:spPr>
          <p:style>
            <a:lnRef idx="3">
              <a:schemeClr val="accent1"/>
            </a:lnRef>
            <a:fillRef idx="0">
              <a:schemeClr val="accent1"/>
            </a:fillRef>
            <a:effectRef idx="2">
              <a:schemeClr val="accent1"/>
            </a:effectRef>
            <a:fontRef idx="minor">
              <a:schemeClr val="tx1"/>
            </a:fontRef>
          </p:style>
        </p:cxnSp>
      </p:grpSp>
      <p:pic>
        <p:nvPicPr>
          <p:cNvPr id="2" name="Immagine 1">
            <a:extLst>
              <a:ext uri="{FF2B5EF4-FFF2-40B4-BE49-F238E27FC236}">
                <a16:creationId xmlns:a16="http://schemas.microsoft.com/office/drawing/2014/main" id="{2CB04D01-DB33-E72E-61F6-BA3099801550}"/>
              </a:ext>
            </a:extLst>
          </p:cNvPr>
          <p:cNvPicPr>
            <a:picLocks noChangeAspect="1"/>
          </p:cNvPicPr>
          <p:nvPr/>
        </p:nvPicPr>
        <p:blipFill>
          <a:blip r:embed="rId3"/>
          <a:stretch>
            <a:fillRect/>
          </a:stretch>
        </p:blipFill>
        <p:spPr>
          <a:xfrm>
            <a:off x="6471922" y="288656"/>
            <a:ext cx="1401806" cy="12554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500"/>
                                        <p:tgtEl>
                                          <p:spTgt spid="10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500"/>
                                        <p:tgtEl>
                                          <p:spTgt spid="10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p:bldP spid="104"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19173E4A-B552-9FC6-2A02-346FC47ED702}"/>
              </a:ext>
            </a:extLst>
          </p:cNvPr>
          <p:cNvSpPr/>
          <p:nvPr/>
        </p:nvSpPr>
        <p:spPr>
          <a:xfrm>
            <a:off x="164232" y="4038600"/>
            <a:ext cx="8496944" cy="239678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308476" y="5584690"/>
            <a:ext cx="7436070" cy="506292"/>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a:ea typeface="+mn-ea"/>
                <a:cs typeface="+mn-cs"/>
              </a:rPr>
              <a:t>Endometrial cancer specific mortality</a:t>
            </a:r>
            <a:r>
              <a:rPr kumimoji="0" lang="en-US" sz="20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n-US" sz="2000" b="1" i="0" u="none" strike="noStrike" kern="1200" cap="none" spc="0" normalizeH="0" baseline="0" noProof="0" dirty="0">
                <a:ln>
                  <a:noFill/>
                </a:ln>
                <a:solidFill>
                  <a:srgbClr val="558ED5"/>
                </a:solidFill>
                <a:effectLst/>
                <a:uLnTx/>
                <a:uFillTx/>
                <a:latin typeface="Calibri"/>
                <a:ea typeface="+mn-ea"/>
                <a:cs typeface="+mn-cs"/>
              </a:rPr>
              <a:t>HR 2.23</a:t>
            </a:r>
            <a:r>
              <a:rPr kumimoji="0" lang="en-US" sz="20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n-US" sz="1600" b="0" i="0" u="none" strike="noStrike" kern="1200" cap="none" spc="0" normalizeH="0" baseline="0" noProof="0" dirty="0">
                <a:ln>
                  <a:noFill/>
                </a:ln>
                <a:solidFill>
                  <a:prstClr val="white">
                    <a:lumMod val="50000"/>
                  </a:prstClr>
                </a:solidFill>
                <a:effectLst/>
                <a:uLnTx/>
                <a:uFillTx/>
                <a:latin typeface="Calibri"/>
                <a:ea typeface="+mn-ea"/>
                <a:cs typeface="+mn-cs"/>
              </a:rPr>
              <a:t>95% CI</a:t>
            </a:r>
            <a:r>
              <a:rPr kumimoji="0" lang="en-US" sz="20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n-US" sz="1600" b="0" i="0" u="none" strike="noStrike" kern="1200" cap="none" spc="0" normalizeH="0" baseline="0" noProof="0" dirty="0">
                <a:ln>
                  <a:noFill/>
                </a:ln>
                <a:solidFill>
                  <a:prstClr val="white">
                    <a:lumMod val="50000"/>
                  </a:prstClr>
                </a:solidFill>
                <a:effectLst/>
                <a:uLnTx/>
                <a:uFillTx/>
                <a:latin typeface="Calibri"/>
                <a:ea typeface="+mn-ea"/>
                <a:cs typeface="+mn-cs"/>
              </a:rPr>
              <a:t>1.09 - 4.54</a:t>
            </a:r>
            <a:r>
              <a:rPr kumimoji="0" lang="en-US" sz="2000" b="0" i="0" u="none" strike="noStrike" kern="1200" cap="none" spc="0" normalizeH="0" baseline="0" noProof="0" dirty="0">
                <a:ln>
                  <a:noFill/>
                </a:ln>
                <a:solidFill>
                  <a:prstClr val="white">
                    <a:lumMod val="50000"/>
                  </a:prstClr>
                </a:solidFill>
                <a:effectLst/>
                <a:uLnTx/>
                <a:uFillTx/>
                <a:latin typeface="Calibri"/>
                <a:ea typeface="+mn-ea"/>
                <a:cs typeface="+mn-cs"/>
              </a:rPr>
              <a:t>) </a:t>
            </a:r>
          </a:p>
        </p:txBody>
      </p:sp>
      <p:sp>
        <p:nvSpPr>
          <p:cNvPr id="4" name="Rettangolo 3"/>
          <p:cNvSpPr/>
          <p:nvPr/>
        </p:nvSpPr>
        <p:spPr>
          <a:xfrm>
            <a:off x="698648" y="4933995"/>
            <a:ext cx="5749749" cy="553998"/>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a:ea typeface="+mn-ea"/>
                <a:cs typeface="+mn-cs"/>
              </a:rPr>
              <a:t>All cause mortality (</a:t>
            </a:r>
            <a:r>
              <a:rPr kumimoji="0" lang="en-US" sz="2000" b="1" i="0" u="none" strike="noStrike" kern="1200" cap="none" spc="0" normalizeH="0" baseline="0" noProof="0" dirty="0">
                <a:ln>
                  <a:noFill/>
                </a:ln>
                <a:solidFill>
                  <a:srgbClr val="558ED5"/>
                </a:solidFill>
                <a:effectLst/>
                <a:uLnTx/>
                <a:uFillTx/>
                <a:latin typeface="Calibri"/>
                <a:ea typeface="+mn-ea"/>
                <a:cs typeface="+mn-cs"/>
              </a:rPr>
              <a:t>HR 1.85</a:t>
            </a:r>
            <a:r>
              <a:rPr kumimoji="0" lang="en-US" sz="1600" b="0" i="0" u="none" strike="noStrike" kern="1200" cap="none" spc="0" normalizeH="0" baseline="0" noProof="0" dirty="0">
                <a:ln>
                  <a:noFill/>
                </a:ln>
                <a:solidFill>
                  <a:prstClr val="white">
                    <a:lumMod val="50000"/>
                  </a:prstClr>
                </a:solidFill>
                <a:effectLst/>
                <a:uLnTx/>
                <a:uFillTx/>
                <a:latin typeface="Calibri"/>
                <a:ea typeface="+mn-ea"/>
                <a:cs typeface="+mn-cs"/>
              </a:rPr>
              <a:t> 95% CI 1.19 – 2.88</a:t>
            </a:r>
            <a:r>
              <a:rPr kumimoji="0" lang="en-US" sz="2000" b="0" i="0" u="none" strike="noStrike" kern="1200" cap="none" spc="0" normalizeH="0" baseline="0" noProof="0" dirty="0">
                <a:ln>
                  <a:noFill/>
                </a:ln>
                <a:solidFill>
                  <a:prstClr val="white">
                    <a:lumMod val="50000"/>
                  </a:prstClr>
                </a:solidFill>
                <a:effectLst/>
                <a:uLnTx/>
                <a:uFillTx/>
                <a:latin typeface="Calibri"/>
                <a:ea typeface="+mn-ea"/>
                <a:cs typeface="+mn-cs"/>
              </a:rPr>
              <a:t>) </a:t>
            </a:r>
          </a:p>
        </p:txBody>
      </p:sp>
      <p:sp>
        <p:nvSpPr>
          <p:cNvPr id="17" name="CasellaDiTesto 16"/>
          <p:cNvSpPr txBox="1">
            <a:spLocks noChangeArrowheads="1"/>
          </p:cNvSpPr>
          <p:nvPr/>
        </p:nvSpPr>
        <p:spPr bwMode="auto">
          <a:xfrm>
            <a:off x="183366" y="318789"/>
            <a:ext cx="90691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mn-cs"/>
              </a:rPr>
              <a:t>Prognosis</a:t>
            </a:r>
            <a:r>
              <a:rPr kumimoji="0" lang="it-IT" altLang="it-IT"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of </a:t>
            </a:r>
            <a:r>
              <a:rPr kumimoji="0" lang="it-IT" altLang="it-IT"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mn-cs"/>
              </a:rPr>
              <a:t>Endometrial</a:t>
            </a:r>
            <a:r>
              <a:rPr kumimoji="0" lang="it-IT" altLang="it-IT"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t>
            </a:r>
            <a:r>
              <a:rPr kumimoji="0" lang="it-IT" altLang="it-IT"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mn-cs"/>
              </a:rPr>
              <a:t>cancer</a:t>
            </a:r>
            <a:r>
              <a:rPr kumimoji="0" lang="it-IT" altLang="it-IT"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in obese </a:t>
            </a:r>
            <a:r>
              <a:rPr kumimoji="0" lang="it-IT" altLang="it-IT"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mn-cs"/>
              </a:rPr>
              <a:t>patients</a:t>
            </a:r>
            <a:r>
              <a:rPr kumimoji="0" lang="it-IT" altLang="it-IT"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t>
            </a:r>
          </a:p>
        </p:txBody>
      </p:sp>
      <p:sp>
        <p:nvSpPr>
          <p:cNvPr id="21" name="Rettangolo 20"/>
          <p:cNvSpPr/>
          <p:nvPr/>
        </p:nvSpPr>
        <p:spPr>
          <a:xfrm>
            <a:off x="166801" y="1189151"/>
            <a:ext cx="7565294"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2000" b="1" i="0" u="none" strike="noStrike" kern="1200" cap="none" spc="0" normalizeH="0" baseline="0" noProof="0" dirty="0">
                <a:ln>
                  <a:noFill/>
                </a:ln>
                <a:effectLst/>
                <a:uLnTx/>
                <a:uFillTx/>
                <a:latin typeface="Calibri"/>
                <a:ea typeface="+mn-ea"/>
                <a:cs typeface="+mn-cs"/>
              </a:rPr>
              <a:t>Significant positive linear trend in death rate for endometrial cancer with increasing</a:t>
            </a:r>
            <a:endParaRPr kumimoji="0" lang="en-US" altLang="it-IT" sz="1800" b="1" i="0" u="none" strike="noStrike" kern="1200" cap="none" spc="0" normalizeH="0" baseline="0" noProof="0" dirty="0">
              <a:ln>
                <a:noFill/>
              </a:ln>
              <a:effectLst/>
              <a:uLnTx/>
              <a:uFillTx/>
              <a:latin typeface="Calibri"/>
              <a:ea typeface="+mn-ea"/>
              <a:cs typeface="+mn-cs"/>
            </a:endParaRPr>
          </a:p>
        </p:txBody>
      </p:sp>
      <p:sp>
        <p:nvSpPr>
          <p:cNvPr id="13" name="Rettangolo 12"/>
          <p:cNvSpPr/>
          <p:nvPr/>
        </p:nvSpPr>
        <p:spPr>
          <a:xfrm>
            <a:off x="1187624" y="2121882"/>
            <a:ext cx="6048672" cy="507831"/>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Calibri"/>
                <a:ea typeface="+mn-ea"/>
                <a:cs typeface="+mn-cs"/>
              </a:rPr>
              <a:t>               30 – 34.9                        </a:t>
            </a:r>
            <a:r>
              <a:rPr kumimoji="0" lang="en-US" sz="1800" b="1" i="0" u="none" strike="noStrike" kern="1200" cap="none" spc="0" normalizeH="0" baseline="0" noProof="0" dirty="0">
                <a:ln>
                  <a:noFill/>
                </a:ln>
                <a:solidFill>
                  <a:srgbClr val="558ED5"/>
                </a:solidFill>
                <a:effectLst/>
                <a:uLnTx/>
                <a:uFillTx/>
                <a:latin typeface="Calibri"/>
                <a:ea typeface="+mn-ea"/>
                <a:cs typeface="+mn-cs"/>
              </a:rPr>
              <a:t>2.53</a:t>
            </a: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n-US" sz="1400" b="0" i="0" u="none" strike="noStrike" kern="1200" cap="none" spc="0" normalizeH="0" baseline="0" noProof="0" dirty="0">
                <a:ln>
                  <a:noFill/>
                </a:ln>
                <a:solidFill>
                  <a:prstClr val="white">
                    <a:lumMod val="50000"/>
                  </a:prstClr>
                </a:solidFill>
                <a:effectLst/>
                <a:uLnTx/>
                <a:uFillTx/>
                <a:latin typeface="Calibri"/>
                <a:ea typeface="+mn-ea"/>
                <a:cs typeface="+mn-cs"/>
              </a:rPr>
              <a:t>95% CI 2.02 – 3.18</a:t>
            </a: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n-US" sz="1800" b="1" i="0" u="none" strike="noStrike" kern="1200" cap="none" spc="0" normalizeH="0" baseline="0" noProof="0" dirty="0">
                <a:ln>
                  <a:noFill/>
                </a:ln>
                <a:solidFill>
                  <a:prstClr val="white">
                    <a:lumMod val="50000"/>
                  </a:prstClr>
                </a:solidFill>
                <a:effectLst/>
                <a:uLnTx/>
                <a:uFillTx/>
                <a:latin typeface="Calibri"/>
                <a:ea typeface="+mn-ea"/>
                <a:cs typeface="+mn-cs"/>
              </a:rPr>
              <a:t>  </a:t>
            </a:r>
          </a:p>
        </p:txBody>
      </p:sp>
      <p:sp>
        <p:nvSpPr>
          <p:cNvPr id="14" name="Rettangolo 13"/>
          <p:cNvSpPr/>
          <p:nvPr/>
        </p:nvSpPr>
        <p:spPr>
          <a:xfrm>
            <a:off x="1187624" y="2546781"/>
            <a:ext cx="5832648" cy="507831"/>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Calibri"/>
                <a:ea typeface="+mn-ea"/>
                <a:cs typeface="+mn-cs"/>
              </a:rPr>
              <a:t>               35 – 39.9                        </a:t>
            </a:r>
            <a:r>
              <a:rPr kumimoji="0" lang="en-US" sz="1800" b="1" i="0" u="none" strike="noStrike" kern="1200" cap="none" spc="0" normalizeH="0" baseline="0" noProof="0" dirty="0">
                <a:ln>
                  <a:noFill/>
                </a:ln>
                <a:solidFill>
                  <a:srgbClr val="558ED5"/>
                </a:solidFill>
                <a:effectLst/>
                <a:uLnTx/>
                <a:uFillTx/>
                <a:latin typeface="Calibri"/>
                <a:ea typeface="+mn-ea"/>
                <a:cs typeface="+mn-cs"/>
              </a:rPr>
              <a:t>2.77</a:t>
            </a: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n-US" sz="1400" b="0" i="0" u="none" strike="noStrike" kern="1200" cap="none" spc="0" normalizeH="0" baseline="0" noProof="0" dirty="0">
                <a:ln>
                  <a:noFill/>
                </a:ln>
                <a:solidFill>
                  <a:prstClr val="white">
                    <a:lumMod val="50000"/>
                  </a:prstClr>
                </a:solidFill>
                <a:effectLst/>
                <a:uLnTx/>
                <a:uFillTx/>
                <a:latin typeface="Calibri"/>
                <a:ea typeface="+mn-ea"/>
                <a:cs typeface="+mn-cs"/>
              </a:rPr>
              <a:t>95% CI 1.83 – 4.18</a:t>
            </a: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n-US" sz="1800" b="1" i="0" u="none" strike="noStrike" kern="1200" cap="none" spc="0" normalizeH="0" baseline="0" noProof="0" dirty="0">
                <a:ln>
                  <a:noFill/>
                </a:ln>
                <a:solidFill>
                  <a:prstClr val="white">
                    <a:lumMod val="50000"/>
                  </a:prstClr>
                </a:solidFill>
                <a:effectLst/>
                <a:uLnTx/>
                <a:uFillTx/>
                <a:latin typeface="Calibri"/>
                <a:ea typeface="+mn-ea"/>
                <a:cs typeface="+mn-cs"/>
              </a:rPr>
              <a:t> </a:t>
            </a:r>
          </a:p>
        </p:txBody>
      </p:sp>
      <p:sp>
        <p:nvSpPr>
          <p:cNvPr id="19" name="Rettangolo 18"/>
          <p:cNvSpPr/>
          <p:nvPr/>
        </p:nvSpPr>
        <p:spPr>
          <a:xfrm>
            <a:off x="1187624" y="2971680"/>
            <a:ext cx="5328592" cy="507831"/>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Calibri"/>
                <a:ea typeface="+mn-ea"/>
                <a:cs typeface="+mn-cs"/>
              </a:rPr>
              <a:t>               &gt; 40                                 </a:t>
            </a:r>
            <a:r>
              <a:rPr kumimoji="0" lang="en-US" sz="1800" b="1" i="0" u="none" strike="noStrike" kern="1200" cap="none" spc="0" normalizeH="0" baseline="0" noProof="0" dirty="0">
                <a:ln>
                  <a:noFill/>
                </a:ln>
                <a:solidFill>
                  <a:srgbClr val="558ED5"/>
                </a:solidFill>
                <a:effectLst/>
                <a:uLnTx/>
                <a:uFillTx/>
                <a:latin typeface="Calibri"/>
                <a:ea typeface="+mn-ea"/>
                <a:cs typeface="+mn-cs"/>
              </a:rPr>
              <a:t>6.25</a:t>
            </a: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n-US" sz="1400" b="0" i="0" u="none" strike="noStrike" kern="1200" cap="none" spc="0" normalizeH="0" baseline="0" noProof="0" dirty="0">
                <a:ln>
                  <a:noFill/>
                </a:ln>
                <a:solidFill>
                  <a:prstClr val="white">
                    <a:lumMod val="50000"/>
                  </a:prstClr>
                </a:solidFill>
                <a:effectLst/>
                <a:uLnTx/>
                <a:uFillTx/>
                <a:latin typeface="Calibri"/>
                <a:ea typeface="+mn-ea"/>
                <a:cs typeface="+mn-cs"/>
              </a:rPr>
              <a:t>95% CI 3.75 – 10.42</a:t>
            </a: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a:t>
            </a:r>
            <a:endParaRPr kumimoji="0" lang="en-US" sz="1800" b="1"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0" name="Rettangolo 19"/>
          <p:cNvSpPr/>
          <p:nvPr/>
        </p:nvSpPr>
        <p:spPr>
          <a:xfrm>
            <a:off x="2038" y="6519548"/>
            <a:ext cx="9107488" cy="261937"/>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100" b="0" i="1" u="none" strike="noStrike" kern="0" cap="none" spc="0" normalizeH="0" baseline="0" noProof="0" dirty="0">
                <a:ln>
                  <a:noFill/>
                </a:ln>
                <a:solidFill>
                  <a:srgbClr val="666666">
                    <a:lumMod val="75000"/>
                  </a:srgbClr>
                </a:solidFill>
                <a:effectLst/>
                <a:uLnTx/>
                <a:uFillTx/>
                <a:latin typeface="Calibri"/>
                <a:ea typeface="+mn-ea"/>
                <a:cs typeface="+mn-cs"/>
              </a:rPr>
              <a:t>Arem et al, </a:t>
            </a:r>
            <a:r>
              <a:rPr kumimoji="0" lang="it-IT" sz="1100" b="0" i="1" u="none" strike="noStrike" kern="0" cap="none" spc="0" normalizeH="0" baseline="0" noProof="0" dirty="0" err="1">
                <a:ln>
                  <a:noFill/>
                </a:ln>
                <a:solidFill>
                  <a:srgbClr val="666666">
                    <a:lumMod val="75000"/>
                  </a:srgbClr>
                </a:solidFill>
                <a:effectLst/>
                <a:uLnTx/>
                <a:uFillTx/>
                <a:latin typeface="Calibri"/>
                <a:ea typeface="+mn-ea"/>
                <a:cs typeface="+mn-cs"/>
              </a:rPr>
              <a:t>Gynecol</a:t>
            </a:r>
            <a:r>
              <a:rPr kumimoji="0" lang="it-IT" sz="1100" b="0" i="1" u="none" strike="noStrike" kern="0" cap="none" spc="0" normalizeH="0" baseline="0" noProof="0" dirty="0">
                <a:ln>
                  <a:noFill/>
                </a:ln>
                <a:solidFill>
                  <a:srgbClr val="666666">
                    <a:lumMod val="75000"/>
                  </a:srgbClr>
                </a:solidFill>
                <a:effectLst/>
                <a:uLnTx/>
                <a:uFillTx/>
                <a:latin typeface="Calibri"/>
                <a:ea typeface="+mn-ea"/>
                <a:cs typeface="+mn-cs"/>
              </a:rPr>
              <a:t> </a:t>
            </a:r>
            <a:r>
              <a:rPr kumimoji="0" lang="it-IT" sz="1100" b="0" i="1" u="none" strike="noStrike" kern="0" cap="none" spc="0" normalizeH="0" baseline="0" noProof="0" dirty="0" err="1">
                <a:ln>
                  <a:noFill/>
                </a:ln>
                <a:solidFill>
                  <a:srgbClr val="666666">
                    <a:lumMod val="75000"/>
                  </a:srgbClr>
                </a:solidFill>
                <a:effectLst/>
                <a:uLnTx/>
                <a:uFillTx/>
                <a:latin typeface="Calibri"/>
                <a:ea typeface="+mn-ea"/>
                <a:cs typeface="+mn-cs"/>
              </a:rPr>
              <a:t>Oncol</a:t>
            </a:r>
            <a:r>
              <a:rPr kumimoji="0" lang="it-IT" sz="1100" b="0" i="1" u="none" strike="noStrike" kern="0" cap="none" spc="0" normalizeH="0" baseline="0" noProof="0" dirty="0">
                <a:ln>
                  <a:noFill/>
                </a:ln>
                <a:solidFill>
                  <a:srgbClr val="666666">
                    <a:lumMod val="75000"/>
                  </a:srgbClr>
                </a:solidFill>
                <a:effectLst/>
                <a:uLnTx/>
                <a:uFillTx/>
                <a:latin typeface="Calibri"/>
                <a:ea typeface="+mn-ea"/>
                <a:cs typeface="+mn-cs"/>
              </a:rPr>
              <a:t> 2013</a:t>
            </a:r>
          </a:p>
        </p:txBody>
      </p:sp>
      <p:sp>
        <p:nvSpPr>
          <p:cNvPr id="27" name="Rettangolo 26"/>
          <p:cNvSpPr/>
          <p:nvPr/>
        </p:nvSpPr>
        <p:spPr>
          <a:xfrm>
            <a:off x="-108520" y="4149080"/>
            <a:ext cx="8496944"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a:ea typeface="+mn-ea"/>
                <a:cs typeface="+mn-cs"/>
              </a:rPr>
              <a:t>OBESE WOMEN, as compared to non obese, have POORER OUTCOMES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a:ea typeface="+mn-ea"/>
                <a:cs typeface="+mn-cs"/>
              </a:rPr>
              <a:t>      in terms of: </a:t>
            </a:r>
            <a:endParaRPr kumimoji="0" lang="en-US" sz="20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4" name="Rettangolo 23"/>
          <p:cNvSpPr/>
          <p:nvPr/>
        </p:nvSpPr>
        <p:spPr>
          <a:xfrm>
            <a:off x="2123728" y="1714456"/>
            <a:ext cx="671979"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BMI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Rettangolo 24"/>
          <p:cNvSpPr/>
          <p:nvPr/>
        </p:nvSpPr>
        <p:spPr>
          <a:xfrm>
            <a:off x="4139952" y="1714456"/>
            <a:ext cx="51809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1" i="0" u="none" strike="noStrike" kern="1200" cap="none" spc="0" normalizeH="0" baseline="0" noProof="0" dirty="0">
                <a:ln>
                  <a:noFill/>
                </a:ln>
                <a:solidFill>
                  <a:srgbClr val="558ED5"/>
                </a:solidFill>
                <a:effectLst/>
                <a:uLnTx/>
                <a:uFillTx/>
                <a:latin typeface="Arial" panose="020B0604020202020204" pitchFamily="34" charset="0"/>
                <a:ea typeface="+mn-ea"/>
                <a:cs typeface="+mn-cs"/>
              </a:rPr>
              <a:t>RR</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9" name="Rettangolo 28"/>
          <p:cNvSpPr/>
          <p:nvPr/>
        </p:nvSpPr>
        <p:spPr>
          <a:xfrm>
            <a:off x="6119664" y="3384084"/>
            <a:ext cx="30243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666666">
                    <a:lumMod val="75000"/>
                  </a:srgbClr>
                </a:solidFill>
                <a:effectLst/>
                <a:uLnTx/>
                <a:uFillTx/>
                <a:latin typeface="Calibri"/>
                <a:ea typeface="+mn-ea"/>
                <a:cs typeface="+mn-cs"/>
              </a:rPr>
              <a:t>Calle EE et al, NEJM 2003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solidFill>
                  <a:srgbClr val="666666">
                    <a:lumMod val="75000"/>
                  </a:srgbClr>
                </a:solidFill>
                <a:effectLst/>
                <a:uLnTx/>
                <a:uFillTx/>
                <a:latin typeface="Calibri"/>
                <a:ea typeface="+mn-ea"/>
                <a:cs typeface="+mn-cs"/>
              </a:rPr>
              <a:t>Papatla</a:t>
            </a:r>
            <a:r>
              <a:rPr kumimoji="0" lang="en-US" sz="1100" b="0" i="0" u="none" strike="noStrike" kern="0" cap="none" spc="0" normalizeH="0" baseline="0" noProof="0" dirty="0">
                <a:ln>
                  <a:noFill/>
                </a:ln>
                <a:solidFill>
                  <a:srgbClr val="666666">
                    <a:lumMod val="75000"/>
                  </a:srgbClr>
                </a:solidFill>
                <a:effectLst/>
                <a:uLnTx/>
                <a:uFillTx/>
                <a:latin typeface="Calibri"/>
                <a:ea typeface="+mn-ea"/>
                <a:cs typeface="+mn-cs"/>
              </a:rPr>
              <a:t>  et al, Annals of </a:t>
            </a:r>
            <a:r>
              <a:rPr kumimoji="0" lang="en-US" sz="1100" b="0" i="0" u="none" strike="noStrike" kern="0" cap="none" spc="0" normalizeH="0" baseline="0" noProof="0" dirty="0" err="1">
                <a:ln>
                  <a:noFill/>
                </a:ln>
                <a:solidFill>
                  <a:srgbClr val="666666">
                    <a:lumMod val="75000"/>
                  </a:srgbClr>
                </a:solidFill>
                <a:effectLst/>
                <a:uLnTx/>
                <a:uFillTx/>
                <a:latin typeface="Calibri"/>
                <a:ea typeface="+mn-ea"/>
                <a:cs typeface="+mn-cs"/>
              </a:rPr>
              <a:t>Oncoloy</a:t>
            </a:r>
            <a:r>
              <a:rPr kumimoji="0" lang="en-US" sz="1100" b="0" i="0" u="none" strike="noStrike" kern="0" cap="none" spc="0" normalizeH="0" baseline="0" noProof="0" dirty="0">
                <a:ln>
                  <a:noFill/>
                </a:ln>
                <a:solidFill>
                  <a:srgbClr val="666666">
                    <a:lumMod val="75000"/>
                  </a:srgbClr>
                </a:solidFill>
                <a:effectLst/>
                <a:uLnTx/>
                <a:uFillTx/>
                <a:latin typeface="Calibri"/>
                <a:ea typeface="+mn-ea"/>
                <a:cs typeface="+mn-cs"/>
              </a:rPr>
              <a:t> 2016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0" cap="none" spc="0" normalizeH="0" baseline="0" noProof="0" dirty="0">
              <a:ln>
                <a:noFill/>
              </a:ln>
              <a:solidFill>
                <a:srgbClr val="666666">
                  <a:lumMod val="75000"/>
                </a:srgbClr>
              </a:solidFill>
              <a:effectLst/>
              <a:uLnTx/>
              <a:uFillTx/>
              <a:latin typeface="Calibri"/>
              <a:ea typeface="+mn-ea"/>
              <a:cs typeface="+mn-cs"/>
            </a:endParaRPr>
          </a:p>
        </p:txBody>
      </p:sp>
      <p:pic>
        <p:nvPicPr>
          <p:cNvPr id="3" name="Immagine 2">
            <a:extLst>
              <a:ext uri="{FF2B5EF4-FFF2-40B4-BE49-F238E27FC236}">
                <a16:creationId xmlns:a16="http://schemas.microsoft.com/office/drawing/2014/main" id="{3477C4F6-5627-C4A1-ECC9-179B9B1C1D14}"/>
              </a:ext>
            </a:extLst>
          </p:cNvPr>
          <p:cNvPicPr>
            <a:picLocks noChangeAspect="1"/>
          </p:cNvPicPr>
          <p:nvPr/>
        </p:nvPicPr>
        <p:blipFill>
          <a:blip r:embed="rId3"/>
          <a:stretch>
            <a:fillRect/>
          </a:stretch>
        </p:blipFill>
        <p:spPr>
          <a:xfrm>
            <a:off x="6828672" y="1777044"/>
            <a:ext cx="1486684" cy="1486684"/>
          </a:xfrm>
          <a:prstGeom prst="rect">
            <a:avLst/>
          </a:prstGeom>
        </p:spPr>
      </p:pic>
    </p:spTree>
    <p:extLst>
      <p:ext uri="{BB962C8B-B14F-4D97-AF65-F5344CB8AC3E}">
        <p14:creationId xmlns:p14="http://schemas.microsoft.com/office/powerpoint/2010/main" val="3176823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34986" y="1295400"/>
            <a:ext cx="8177566" cy="1015663"/>
          </a:xfrm>
          <a:prstGeom prst="rect">
            <a:avLst/>
          </a:prstGeom>
        </p:spPr>
        <p:txBody>
          <a:bodyPr wrap="square">
            <a:spAutoFit/>
          </a:bodyPr>
          <a:lstStyle/>
          <a:p>
            <a:pPr algn="just" eaLnBrk="1" hangingPunct="1">
              <a:defRPr/>
            </a:pPr>
            <a:r>
              <a:rPr lang="en-US" sz="2000" b="1" dirty="0">
                <a:solidFill>
                  <a:schemeClr val="bg2">
                    <a:lumMod val="25000"/>
                  </a:schemeClr>
                </a:solidFill>
                <a:latin typeface="+mj-lt"/>
              </a:rPr>
              <a:t>OBESITY </a:t>
            </a:r>
            <a:r>
              <a:rPr lang="en-US" sz="2000" dirty="0">
                <a:solidFill>
                  <a:schemeClr val="bg2">
                    <a:lumMod val="25000"/>
                  </a:schemeClr>
                </a:solidFill>
                <a:latin typeface="+mj-lt"/>
              </a:rPr>
              <a:t>is considered a </a:t>
            </a:r>
            <a:r>
              <a:rPr lang="en-US" sz="2000" b="1" dirty="0">
                <a:solidFill>
                  <a:schemeClr val="bg2">
                    <a:lumMod val="25000"/>
                  </a:schemeClr>
                </a:solidFill>
                <a:latin typeface="+mj-lt"/>
              </a:rPr>
              <a:t>RISK FACTOR </a:t>
            </a:r>
            <a:r>
              <a:rPr lang="en-US" sz="2000" dirty="0">
                <a:solidFill>
                  <a:schemeClr val="bg2">
                    <a:lumMod val="25000"/>
                  </a:schemeClr>
                </a:solidFill>
                <a:latin typeface="+mj-lt"/>
              </a:rPr>
              <a:t>for </a:t>
            </a:r>
            <a:r>
              <a:rPr lang="en-US" sz="2000" b="1" dirty="0">
                <a:solidFill>
                  <a:schemeClr val="bg2">
                    <a:lumMod val="25000"/>
                  </a:schemeClr>
                </a:solidFill>
                <a:latin typeface="+mj-lt"/>
              </a:rPr>
              <a:t>POSTMENOPAUSAL BREAST CANCER</a:t>
            </a:r>
            <a:r>
              <a:rPr lang="en-US" sz="2000" dirty="0">
                <a:solidFill>
                  <a:schemeClr val="bg2">
                    <a:lumMod val="25000"/>
                  </a:schemeClr>
                </a:solidFill>
                <a:latin typeface="+mj-lt"/>
              </a:rPr>
              <a:t>, whereas it seems to be neutral or even inversely related to the incidence of breast cancer in premenopausal women </a:t>
            </a:r>
          </a:p>
        </p:txBody>
      </p:sp>
      <p:sp>
        <p:nvSpPr>
          <p:cNvPr id="22" name="AutoShape 14" descr="data:image/jpeg;base64,/9j/4AAQSkZJRgABAQAAAQABAAD/2wCEAAkGBxISEhUTEhIWFRUVFhYVFRcYGRYYFxcVFRYWFxYXFxgeHSggGBolHRUVITEiJSkrLi4uGB8zODMtNygtLisBCgoKDg0OGxAQGy0lICYtLS0tLS0tLS0tLy0tLy0tLS0tLS0tLS0tLS0tLS0vLS0tLS0rLS0tLS8tLS0tLS0tLf/AABEIAMsA+AMBEQACEQEDEQH/xAAcAAACAgMBAQAAAAAAAAAAAAABAgAFAwQGBwj/xABJEAABAgMEBgcEBwcCBQUBAAABAgMABBEFEiExBkFRYXGBEyIykaGx0QdScsEUIzNCYpLwJHOCorLC4TVDFTSzw/ElNlODoxb/xAAaAQEAAwEBAQAAAAAAAAAAAAAAAQMEAgUG/8QAOhEAAgEDAwEECAYCAQMFAAAAAAECAwQREiExQQUTcYEyUWGRscHR8CIzNEKh4RTxUiMkchU1YoKi/9oADAMBAAIRAxEAPwD1lKak1xgBw1sJHiO6AGBIzFeHpADNHzMAZQIAMAGkAKWhqw4ekAAFQ/F4HugBkuA4ZHYcDADHV+tUAGAApAOYgAUOo13H1gCX9uHl3wA8AAwAgQCBwzyMAQpPHHn/AJgBgsHjs1wAYACkg5wAoB48fWACDACoygAKQOB2iAFxG/hn3QBAQcoAVSceXpACFBGXcfWAFvcjABQMTygDKBADAQAVJBzFYAHR0yJG44iAJfIzHMekAOhYORgB4AVOZ5QAykg54wAvR0yPI4iABfIzHMYj/EAOlQOUAGAAvI8IAHRjVhw9IAhJ2V4ekARBwgBoACk1zgBSCMjyPrAEv7cPLvgAjX+tUAQiAFu0y7oAF7bhABIgDHcB7zjrgBSCN/nAECgcoAVSawAEtUyNOOMAMFKGaa8PSAHQ6Dr+UAZIAMABzKAC4kax6wARRCSVKoACSScABv2CJSzsgLKzLbqbza0rG1JBHhEyjKLxJYITT4MtI5JJSAJAGN1IpWmO3IwAaKGuvHA98AKteGOHH1gDLAEgBVJBzgBVVGRruPrAB6Tbh5d8AFWriIAMAJc2YeXdAEqRmOY9IAIIOUAA58j8oAF3Zh5QAuWf+IAMAY1pBgBKEb/P/MAZBADCACUg5isAIG8cCR4iAGqoZivD0gCKcBGw7DhAGVArj3esAcDp9pHeJlmj1Un61Q1qH3BuGvfhqMerZW2F3kvL6mO4q5/Cjj5eYUhV5ClJVtSSD3iPQlFSWGjMm1wdJZunEy3g5ddH4hdV+YfMGMlSxpy42L43ElzudRZ2m0q5QLKmlfiFU/mHzpGGpY1Y8bl8biD52OiZdSsXkKCknIpII7xGRpp4ZcmnwFacIgkMASAELezDhl3QAKqGqvDPugApcB1wAXMu7zgBoAToxqw8u6AJUjMV4ekAFKgcoAMAY0oFPnrgCUPHz9IAgUP8a4AMAIU47IAVVf8Ax6QBIACSdnd6QAyVjbyyPdAGSAAnM8BADwACm9nkIA5zTfSP6M30bZ+ucGH4EZFXHMDv1Rts7bvJapcL+SivV0rC5PNLOk1vuJabFVLNB5kk7AKkx7E5qEXKXCMMYuTwj1drRGUDKWlNBRSMV4pWTmSVDHPVlHiO7q63JPy6HoKjDGGijtH2eDEsPEfhcFR+YZdxjTT7R/5r3FUrb/izl7R0bmmKlbKikfeR108cMRzAjbTuaU+H7zPKlOPKNGUnHGjebWpB2pJFeO2LZQjNYksnCk1wdLZunb6MHUpdG3sK7wKeEY6nZ9OXo7fyXxuZLnc6mztMJV3ArLStjgoPzDq95EYallVhws+BojXg/YXyFAioIIORGIPOMrWNmXBpEABgBQkECorhAClvYeRxgCFymYI35iAHSoHIwAYAQpBJr/mAJQjI14+sABKqYHD9bYAaAAoVzgBADqPI+sAC9tw/W2ACYARSYAKPmfOAHpAACNhI/WwwAQCMc/CACFVwxB8hAGjpBbCJNkuKxOSE61rOQ4aydkXUKLqz0o4qTUI5Z41PTq3nFOuKqtZqT8hsAGAG6PoIQUIqMeDzJSbeWeoaBaO/R2+lcH1zgyOaEHEJ3E4E8hqjx7247yWmPC/lm6hS0rL5OrjCaCQBymnukHQN9C2aOuDEjNDeRVuJxA5nVG6yt+8lqlwviZ69XSsLk8wBj2jAMDADpSSCQCQMzTAcdkCTakbRdZNWnFI4HA8RkeccTpQn6SyTGbjwzprO09dTg82lwe8nqq7sj4RiqdnQfoPH8miNy16R1FnaVSr2AcuKP3XOqe/snvjDUs6sOmfA0Rrwl1LkboylpKQBIARaBwO0YGAJRQ38cDAACxrw4wBkgAQBjKMcMPLugA3iMxzGPhnAEQcO/wA4AhgDGUUyw8u6AAVEZjmIAjSwdes+cAZRABgCEwAj76GkKccUEpSCpSjqA/WUdRi5NJckNpLLPGdJ7eVOPFZqEJ6rafdTtP4jmeQ1R9Bb0FRhjr1PNqVHN5L32d6O9O59IcH1TZ6oP33B5pTnxpsMZ7640R0R5fwLLelqep8HqceKbyQBpWzaaJZlTq8kjAa1KPZSN5MWUqTqTUUczmorLPFbQn1vuKdcNVLNTsGwDcBQco+jp01CKjHoeXKTk8swgx0QEGAO29mH2r3wI/qMeb2l6MfE1WvLOTmftFD8ah/MY9CPorwMz5LnSuwkyi0BKysLCiKgAi6QMSM89gjPa3DrJ5WMFlal3bWCjBjUVG/Z9rPsfZOqSNlap/KcPCK6lGnU9JZOo1JR4Z09naerGD7QV+JGB/KcD3iMFTs1P0H7zRG6f7kdPZ2kUs9QJdAUfur6quVcDyrGGpa1afK9xpjWhLhloUxnLCUgAGAE6LYSPLugCBR1ivD0gCBQJw3/ACgB4AVSQfXXACGo3+BgAFfLjABMARSQcxWAFDOwkeI7oAPWGw+BgDI2NZGOzZAHjntK03L7pl5cgstnrK1OODZtQnVtOOyPoLCy0R7yfL/hHm3NfU9MeCg0Ukn56YSygADtOLoeo2O0rPPUBtIjVczhQpub8vayqlGVSWD6CkpVDLaW203UIASkbh5nXWPl5zc5OT5Z60UorCM8ckkrAHiunOmbc0/cQo9C0SEEZLVkpzDMahux1x9FZ2UqUMvl/eDzK9dSljoigbnEHJY8vONbhJdCnUjYBjkkYGAO39lx+te+BH9RjzO0/Rj4s12nLN17RSUmFKVLTFFXiVJqFgGtTVNQpPMxWrytSWKkdvd/R06EJPMWa/tO7bHwueaY77M9GXkc3fKKn/8Ajpy5f6MZVuXhfpwyrurWNH+dR1ac+fQr/wAepjOCjNQaEUIwIOYIzBjWUBBiQEGALOzrcmGPs3VAD7p6yfynAcooqW1Op6SLI1ZR4Z09n6ean2v4mz/afWMFTs3/AIP3/X+jRG6/5I6az7bl3/s3Uk+6eqr8pxPKMNS2q0/SRojVhLhlhSKCwVIwgAKSDnAC3SMj3+sAC/tFPEd8AGuPI/KAIRAGMo2GniIAcQA0AYlr66U7anu/yRAHC+1fS0y6PojJIddTVah9xokigPvKoRuAO0R6nZtoqku8lwvj/Rkuq2laVyzxplpSlJQgFSlEJSkZlRNAANpMfQNpLLPNSy8H0LoFoumQlwk0LzlFPKHvakA+6mpHGp1x8teXTr1M9Fx9+09ehSVOOOp0sZC4kAeee1rSvoGvojKvrXU/WEZoaOFNylYjhXaI9Xsy01y72XC49r/oyXVbStK5Z4wI+iPLNn6A70fS9EvojX6y6q5gaEXqUjnvIatOVn1dTrRLGcbGFt0jskjgY6aT5OeDbatNwZkK4j0jl0os61s9K9j070jr4pQhCNdfvGPF7WhphHxZuspZbOYcfBeVdViHFZHEEKPdG9RehZ9Rnb/F5noul4BnpAKyK/70U8aR49plUKuPV8mba35kMmhpjpDMMTgDayEoSg3Puqribw11y3Uwi6ztqdSjmS3fU4r1ZRnsZ7ds9tU9KO3QUTNCtJAIJAGJG8KT3RxQqyVvUjneJNSC7yL9Zi0ksWRaS6EruPC6tKAcgohISEnMY1zrryjq2uLibjlZjxkirTprO+5ozehU0lag2A4kAEKwTWteqATnhtpjnF0O0KTSctv5OJW009tznVpKSQoEFJoQcCDsOwxuTTWUZ3sQGJA1YAtrP0jmWcEukj3V9ZPjiOREZqlpSqcr3bFka048M6ez9OkHB5op/EjEflOI7zGCp2Y16D95pjdL9yOkkLUYf+ycSo7K0VzScfCMFShUp+ksGiNSMuGbZEVHYoHz84AUoHDhACmo3+B9IAF8cOMAKEmuCu/GAHBVsrw9DAGhNTAS+1WoCryMdpFR4iAPOfbVYqg41NpxQUhlf4VJKlIPAgqH8I2x7nZNZaXSfPJgvIPaRW+xpphU6rpcXQ2SxXKv+4fjCThuvRd2o5qitPGd/l9+BxZqOvfk9wj509IkAVOlFutyUut9zGmCE5FbhrdSO4k7ACdUX29CVeooLz9iK6lRQjqZ852jPOPuredVeW4oqUd51DYBgANQAj62nCMIqMeEeNKTk8s1xHZye0+zyfEvYynikqDRfWUg0JCVE0rHzl/T7y80evCPVt5aaOfE1paesW1VBtTPRPrrd6obWVbnEVSo7lZ7IslTvLRak8xXmvczlSoVtsbnnOldhKkZlbCjeAAUhWV5tXZJG3Ag7wY9m1uFXpKa8/EwVqfdy0lU04pJCkqKVDIgkEcCMRF7SawytNp5RAs1vVqa1qc61rUmJwsYIzvk6vSHTp2aWyvoktrZrkSQSSkgioqmhTtMYbfs+NFSjnKZoq3Lm08Ywdsy5J2wltzpugfSkJdbqm8QM7oOYqTRQ24iuEeY1WsW46cx6P7+BrXd3GHnDNq1rSacn5JppQUllVCUmoqq6LoOsgI8Y4o0pRt6k5dfv5nU5p1YpdDntM1ft7m4t/8ATRGyyX/brz+LKK/5r8jpdKbQcRaEqhK1BP1dQCQD0jqkKqNeAjFaUoytptrff+FkvrTaqxS9nxN6ZtcCe+hlpBbcSb9RiVqQVVOoigAy5xTGh/2/fZeVx4ZO3U/6mjGzOWs/Rnppp9oLuNsrUCrM0vG4ONAcd0ejUvO7oxnjLa/2Zo0NU2uiMVv6PGXSHW3A8yo0vppgdhoSCN4jq3ulVeiSxL1HNWjoWU8oqHGlJCSpKkhQqkkEBQ2pOscI1pp5SfBU01yKDE4IHSqGAXVn6UTTWAcvj3XOt49rxjJUsqM+mPDb+i6Necep0tn6cNKweQpB2p6yfUdxjBU7MmvQef4NEbqL9JYOik55p4VacSvgcRxGY5xgqUp03iawaYzjLhmQxWdAUIAVPaPKAMkAaVsSnStkDtDrJ4iANQson5RbLo7aShe1KxkobwQFDeIspVJU5qceUczipRcWeBkPyE37r0u5yJSfFKh3hUfVrRXpeyS+/ceP+KlP2o+jbFtNE0w2+32XEhQ2g5KSd4IIPCPlKtN05uEuh7EJKUVJG7FZ0ece2qyVuMNTCSSllRStOoBygC6bQQE/xR63ZNVRm4Prx5dDHeQbjldDxyPoDzSCJIPaPZ8y0uxlIfVcaV06XFVCbqCSFG8cBhrj52+lKN4nBZe2D1bdJ0cP2mGzPZkwh9mYZm1KaQtLoBCFXrpCk0cSQKVAxpHVTtScoSpyhu1j7RxG0ipKSexzvtRmEzdoNMy9HFpQlo3SCC4pajdrlhUV2VOwxs7Mi6Nu5z2XPkU3b11FGJlm/ZNMpavIfbccAqW6FIJ1hKyaE8QOURDtik5YcWl6/wCv9h2UktnucCWFhRRdVfSSCmhvApreBGeFDXhHraljOdjFh5wYwY7IN+xbIcm3Qy0ElagogKNAboKjjtoIqrVo0Ya5cHdOm5y0oZt2YknyAS26ysgjqqCVpwOGKT4wcadenvumvv2hOVOXqaLJ7SRT7pdfAvqKbxSKA3QBlqwAiqNqqcNEODt1nKWZHW2rpAzNTks+iqUJLIVephdeKlGoJFKHOPOo2s6NCcHy8/A0zqxnUjJez4lq6+ldstqQoKSQKFJBB+pVkRGdRcbFprH+yxtO4TX3sbcqoqNqto7ZKikDM1SsUH61xxJJKhJ8f6O1v3iXJVaJdeTnkHsBsLGwLuuGv8iDyjTefhr0pLnOPLb6spob05rpgtHrY+iyUmsNJWoou9bUigKwnYT1e6M8bfvq9SOWt/56Frqd3Ti8GnbVgJcnkNs0Ql1sOnDBI6wUQOQw2qi2hdOFu5T3aePE4qUc1Uo9dzQt2wAyjpWXQ82FXFEUqhexVDT9DbF9vdOpLROOHyvaiurR0rMXlFIDG0oGBgC30TWRNs094jkUmojLerNCRdQ/MR6cpscOEfNHqCmu4+BgDEh4VJOEAZkupOsQA8AUj37NMBf+27grYFajAHG+2TR28lM62MUUbeprQT1F8ibp3KGyPY7KuMN0n13XzMV3SytaNP2MaQ3VrklnBdXGa6lgddA4gXqfhVti3tW3ylVXTZ/I4s6n7GevR4R6BhnZVDra2nBVC0lChtSoUMdQk4SUlyiGk1hnzVb1lLlJhyXXm2ogH3knFKuaSDzj6+jVVWmprqeLUg4ScWaAi4rPWtGf/b0x8E1848G4/wDcI+MT0qX6d+ZWeya1kL6Wz3wFNPJUpCVZXqfWIHFPW4pJzMX9qUWsV4crn5MrtKmc05Gto3Yv0O3W2FYhKnC2T95CmXC2eNMOIMWXFfvrFzXsz71k5p09FwonW2rZActMTDNooS82psKl1mhDYCSpA61bqkknsnFUYKVbTa93Om3F5/F7fX5eJplDNXUpb+o1J6TS3pHLqSKdK0pw/F0L6Cf/AMwecWQm5dmyT6PH8p/MrlFK6jjqvqZrQnrKM8uRdlApbq6LeIT9q6AoJCu2ntAAjInnHNOnd9wq0Z7JbL2L+DqUqPed21u+pRaL2IZK3AxUlIS4ptRzLam1FNd4xB3gxrurjv7HX4Z8clNKn3dxpOf0gs16YtOabYbU4vpnTQbArEknADEYnaI229WFK1hKbwsIz1ISnWkorqVNqWRMSxCX2Vtk5XhgfhVkeRjRSr06qzCSZXOnKHpI1WXVJNUmkWtJ8nGcFtIWyUqBqUKGS0kih5YiKKlBNY5XqLI1MF9ZluOtPfSEqvLNbxOIWDmD3DmBGSrbQnT7trC+BdCrKMtSL+1dMUOMLaZlw0Xa9IRdpj2qUAqTlU6ox0bBxqKc5ZxwXTuU46YrGeTX0gnW1yUmlC0qUhKgtIOKTdTmNUWW1OUbio2tnwc1ZJ04pHXB0JtFgH70pdHG8VeSTHmaW7Wb9UzVnFZeBRKn5NMvNNobdaUsXVIVeWgOoJKQFY0JIOdMo2qlXdWnKTTS6rZ4fs+hRrpqEkk19TkgY9QyDAwwC30UP7Wz8f8AaYzXv5EvAuofmI9SUuhxqPKPmD1SVrAFKlRGRjSZzIHjuMcuCJU2ZETFNo4GOXTOlUFnvrWykkY5V2iOdDO9aEsh1Mwwth4BRALTiT95JFPEREXKEk1yidmjwq2ZB6zZ0oBIWysLaX7ya3m1b6jAjbUR9XRqRuaOejWH8zyJxdKZ9BaPWuibl25hGTiake6oYLSeBBEfL16TpVHB9D1YTU4qSLGKjs809s2j99tE4gdZqjbu9tR6qv4VGn8e6PY7JuNMnSfXdeJivKeVqXQ8gEe+eabDE86hKkIdWlCgQpIUoJUDgQpINDzjl04SabSydKcksJkkJtbLiHWzRbagtJ3pNcd0TOCnFxlwyIycXlHVaRabiZdl5lDHQzEurO8FIWgG8AcAc64bFqjDb2HdQnTcsxl719/I01LhSaklho6t6Xsm1XW5tb4aWAnpmVqQi9d1KvU4XknEbDGGMru0i6SjldGt/vwZoao1mp53KiwPowtxlMota2UBxKSpRWAehdKg2TjcBOG+p1xor95/gydVJSeOmOq59pTBx/yVp4/ofSvRqZNsJcQ0pTbzrLiVpBKU3bl++ck0uqOOqkRa3VL/AA3FvDSax78YOqtGffppbbHSWioHSCXpmJVVe54iMdNP/wBOl/5fQul+pXgc7Zzs+m1Z76ChCyXFhy/S6kXlXTeqCDWtAM6Yg0w21Fbu0pd82tljBRB1FWloR0E/ITirKm02kULWhKnGlJu16ibwJugAEEUwzBIjHTqUVdwdvlJ7PzL5Qm6MlUOesLRuzmZBubtEqPTHqULnVBrdACMSSElRrX1217u5ncOlb9OePn7iinRpRpqdTqUel2i30Z5oS6i81MgKlzmok06tRn2kkHYdxjZZ3newl3mzj6X1KK9DRJad0+AWnopPyTfSuNjo8LxSoLCa++BlxGG+JpXtvcS0Re/u9xE7epTWpmpLT6VYHBWz0MXSptFank2wYrOjbbtB0KQvpFXm6XCSSU0NQBXVicMsY4dKDi44WHyda5ZTyXtp6YuPMqa6JCCunSLTXrUpq1ZDWcIx0ez4U6inlvHCL53MpR04OeBjeZhgYAuNEj+2MfH/AGmMt7+nn4F1D8xHq6o+XPWMZQP/ABhAFNGozBgAwA2pPCOUdMrHnDLvJfHZV1XBuOR5RzOOUTB4K72taPiYlhNNirjAqafeYOKvy9rhe2xu7MuNFTu3xL4/3wV3VPVHUuUc77GtIejeVJrPUe67e51IxH8SR3pG2Nfatvqgqq5XPh/RRZ1cPQz2SPAPRMU5LIdbW24LyFpKFDalQoR4x1GTjJSXKIaysM+arfslcpMOS6821UB95JxQrmCD3x9hQrKrTU11PFqwcJOJXxaVhiQERJBIA7n2a2LMJnZWYLK+hV0pDgFU/ZOpxI7OOGNI8ztGvTdGdPV+LbbzRrtqclUjLG25Y23p1NSU9NtIuON9IClK7xuEoRW6QQQCcaZV4mKaHZ9K4oQk8p46eLLKtzOnUaXBz1gaVFFoidmry6371wCovIKEhIJAujDCuQ1xtuLPVbdzS28SinXxV1zOo0O0gl1zloILvRJnFFTLh6pB+sAFTkqjgI3gxhvLapGhSljOjle76bl9CrF1JrPPBZSViKlLOtBpcyl90suLUEkm6jo1hFa4it1Z5a4pncKtc0pRjpWUvPKyWxpuFKabyylt5JmLDk3GwVBhQS4BiUhCVtkkbK3eSqxqt2qV/UjL93H8Moq/jtotdDFobZc23OyBmb/QqStTAUsqSD0CyAEk9QgUNKDKOr2tRnQqqnjUsZ29q69RQhUVSOrjp7jsrOkXFzszenW5iXdDjbkveN5o1uhIRUgUAUk5VrWmzzKtSMaEMU3GSw1L1+3P8rk1Ri3OWZZT6eo5ywES7FlPKmWQ+liaWAnAXlgtoArqFTU8Ncb7h1Kt5FUpadUVv72Z6ajCi9Szhm9N2NZy0sTSnFSzMylCUNpH+6vEY0ISAMDhTAGo11QuLqLlSS1SjnL9i92fidSpUniecJ9CgtCwHW5syqB0isCilBVJFQTqFMa8DG2ldQlR76Wy6medGSqaFua1qWU9LKCXkFJOKTUEGmdCMIto16dZZg8nM6coPEkaYVF2CsytpJrQE0BJoK0AzJ2CIbS5J5LbRE/tjHx/2mM17+nn4FtD8yJ6yoHbHyp64K7oApUoTiaEU2GkaOpR0Jd2K7x6RO5GwaHYDwPyMMjAysAKgjPVEJktGF9CVpKTShFIk5H0ZmiUql3MVN4Cv3kHLjFElhl8XlHjWmVirs6dIbJSm8HpdWwVqBXalQpyB1x9RaVlcUfxeD+/aeVXpulPbxR7lotbSZyVbfTgVCi0+64nBae/LcQY+cuaLo1HB/aPUpzU4qRaxQdnm3tl0f6RpE4gdZqiHd7aj1T/AAqPcs7I9jsm40ydJ9ePH+zFeU8x1LoePR755oYkBESQSAO30O08mWOglQltbV9KBUEKAWvGigce0cxHmXnZ9Kpqq5aeM+5GuhcyjiHQ77TPSCQYeQzOS3ShaAsK6NtYSLyk43jUdnMR5VnbV6kHOjLGNuWjZWq04tRmjg5LR6Vfs+dm0hQU0870NCQOjFwoSUnVRXGPWnc1adxTpPqlnx3yY40oTpymujeDiY9UxGaVmXG69GtSKihuKKajYaHERzKEZ+ks+J0pNcMutFNLZiQKuiuqQo1U2qt0nK8CMUqphXvyEZruyp3KWrZrqi2jcSpccG3a2nUw/NMzBSlP0dV5ttNaY0v3icSVAUrsjij2dSp0pU+dXL+HuOp3U5TUvUdLMP2G+pydcWu+tFVMVKVB3A3kUFb+GYVdxJjDGPaFNKhFbJ89Me32eWTQ5W8m6jfkV0uqtgPnbNA4mpxW1mdcaJLHaUf/AB+TK082r8RtLD/6bZXD+1ERZ/q6/wB+sV/yqZ2wCf8Ai7yiQFCQTQ50HSmqqa6UEeVv/gxXTW/gbMLvm/8A4/MpbRYKrMevzbc2W1pcbcSq8oAkJUFYkjtKwqc9wjXSli7jppuGVhprzKJx/wCi8y1Y4ZbWkZP6Sww7LBa320Aryu5hFBtJrUgg5Z6s1Lv+6lUhPCi3t6/WWz7vWoyXKNTR6yWw3PsdLdVeLSiqlEti90azlnVdcfu6oturibnRqacrGfF9V8DilTWJxz7Poc3omKTzI2OEdwVHo3u9tJ+wzUPzUetlQrnHyp64DAFKjI8o0dSjoSOjkkAMCYgBKq5gHiBDCJyystEdEtEwgUKDRQFcUnPCOJR2Ooy3F9oNhCfkr7Qq62OlapmoU67fMDvSmNFhcdzV34ez+pFxS7yHtRw/se0h6GYMss/VzHY2B4DD8ww4hMep2pb66feLlfD+jJaVMS0vqe1x86ekYpuWS6hTaxeQtJQoHWlQoR3GOoycWpLlENZWGfNmkVkKlJlyXXjcV1T7yDihXMEc6x9hb1lWpqa6ni1abhJxK6LisIiSCQBvWL/zLH75r/qJiut+XLwfwO6fprxO19tX/Ns/uP8AuLjzexvypePyRqvvTXgWfs8baVZE0HyQ10rhcIzuBtomm80pzintFzV5DRzhY8cs7tcdzLVxkrba0fkJmQXOWelbZZNHEKKjUC7eqCo0UAoKqDQ48r6FzcUrhUa+HnhnE6NOdPXT2wVOjOgUzOsl5CkNoNQi/e65GBIoDRNaiu44Roue0qVCehpt9cdCqlazqR1IpLTsd+XfMu62Q5UAJHWv3sElFO0DqpwzwjXSr06sO8i9vh4lE6coS0tbmo60pCilaSlQwIUCCDnQg4iLotSWVucNNPDFjogYKIqATQ5jbTKu2GBk3Zi133G2mluXm2fs0kDq5YVAqRgMzFUKFOMpTit3ydyqSaSb2XB0TWnThn0Ti2gKNhlxCTgpupJpXI1INPw74xvsyP8AjOhF9cpvozQrt96ptdME0mmLI+ilMm2pTy13wpQWC0MKpqaVTQUCcRiTWFpC+77Nd/hSx03+/XsK0qGjEOfgdFbM8lVqSAQpK0luX6ySCK9IvWIxUKTVlWzs8y+CLqs07iGPUvmbeZtkDHBP/dirhW336jrrV+/Wc7ocf21j4/7VR6F9+nn4Ga3/ADYnr7iQcxHyZ7IhRsJHiPGAKhKTQ5HLIxo6lHQUkjNJHKJyiMMgcG35QyBwYkgkABSARQ5GIfBK5MWjkwW3FyyjkSpo/h1jlFM44LYvJ5Z7S7AMlOdK1VLbxLrZGFxwEFaQdVFUUNyt0fR9n3CrUdMuVs/ajzrmm4T1Lqer6I6Vszku2outpeKaON3khQWMCbta3SRUbjHiXVrOjNrDx0ZupVVOKfU6KMhcece2SwOkZTNoHWZ6jlNbSjgf4VHuUdkev2TcaZuk+Hx4/wBmK8pZjqXQ8dj6E80IiSCQBu2Mf2hj981/WmK635cvB/A7p+mvE7b20n9rZ/cf9xceb2N+VLx+SNN96a8DNop/oU98bn9DMc3f6+l4L4s6ofp5+YNCv9GtH/7P+imJvf1tHy+It/yJl1OyTLtkyLa5wSgKGlBR7KlhupSrrClCSc8xujNTqTheVJRhr3fuz5l0oxlRinLHBh0oZSV2Q50yH3ETDLK3UEEOddshWBOtJP8AEY6tZNKvHS4pxbSfTZnNVJum853QvtJ0oQ2p+RDI+tQ2pbuBIWopqblMSG0gA1rWmyOuzLNyUa+rhvC/vxIuq6jmnjn7+Bik0WFMuNyTTSry0dR4XkqvhJJCiTUroknFJTHU32hRi68nsnuvZ9PPJEVbzagl5nN2RoS5MLnGkuAOSiglIu4OkqcSMa9T7MGuOcb63aMaUac2tp/xx7+TNTtXNyWd0YtJtC5iSShayhxCyE3kE0Ss5BVQKVxocsNUd2vaFK4bispro/Uc1rWdPD5KS0JB1hZbebU2sCtFChociNowOI2RspVYVY6oPKKJwlB4ksGsDFpyZGVlJCkkpUDUEEggjIgjIwaTWGE8PKLqwtKpmVdW8hd9Tn2nSVUF7CcQa76xkuLGjXgoSWEuMbYLadxOnJyXX1lvoZM9JPMK1lwkjYSFGM1/DRbTXsLbeWaqftPY1k44d0fIntClwbaccIAphGozDJMQBr5148cYYROWC6k1JSNW6IxuTnYl0bxzr4QwyMoIT+Icx6QeSVgr7XYXg6gdds3hQipGsRD3RK2Zn0istFpyJSKBZAW0T911IwB2A1KTuVHVpXdCqpdOvgTWp95Bo8cndCLRb7Um4QPcAc8EEmPo4X1vLia89vieY7eouhotTs5KmgcfY2Jq43/KaRa4UavRP3M51VIbbot29P7QuKbW8HkKSUqS4hCgUqFCCQArI7YpfZ9DKaWH7Gdq6qcPc5gRtM4REkEgAxJARAFpJW/MNS7kshY6F2t9JSk4kAEhVKg0SNeqKZ21OdRVGt1wWRqyjFxXDN6xdKDLykzK9EFCYCuveoUFSAjKhvDCuqK61mqtaFXONPTzyd06+iDhjkudG7fk3pMSFolSUIVeZdTWqak4VANCLysaEUNDljmubatCt39vu3yvv/eS2lVhKn3dTyZLUmbO+nSKZFCQlt5gOu9ZIXRxAFa0qQASV0xrnClC5/x6rrvlPC8n9pCcqXeQUOjW5i0+Shdr0WR0alSwWa4XClsKNeBMd9n6o2WY8/i9+5zcpOvh8bHoSpqZatBqVYlG0StyqnUtnABKqgLBCU9YJFKE4748bRSnbSqzm3PPGflyb8yjVUFH8JRWIpYet0t1vgKuUzvUmbtN9aRsr6dFrq46/wD5KKedVXH3yUmidXLHtBteKEALRXIKu38NmKEnnvjXefgvqMly9n8PmU0PxUJplvMyf01+yJmlekRR06r0v9YQf4g4IzQqf41O4pep7f8A22+ha497KnP3+RxOmk2l2emFJACQ4UCgAFG+pXDaUk849iwpuFvBPnGffuYbiWqrJophGsoCIkF/oCf/AFCW+M/0qjF2l+ln4fMvtfzonvBj4k94UwBRBY2xpMw4iQGAGTkeUc9SegI6IJAEIgCulJwya1ApJZWbwpjdOuKpx6othIuGdIpZX+4BxivDO8o3RNNLFLyVA6jTyMQngkr5vRaQexXKMmusICT+ZNDGiF3XhxN+8rlShLlIopz2XWevsB1r4HCf6wqNUO1biPOH4r6YKXaU2Uk57IB/szZG5xsH+ZKh5Rqh2y/3Q9zKpWK6Mo5z2Wz6K3Ohd2XV3SeSwB4xqh2tbvnK8voUysqi4wyjnNEJ9rtyjvFKekHeisaoXtvPia+HxKZW9RcxKd5pSDRaSk7FAg9xjVFqW63KmmuRYkgMSQGAJEggESDo5bTe0EJQgTCilspIBCTUJpRKlUvKThkTGKXZ1tJt6d39+BerqqsLJ1WgltOKTas2UoDnRIeoAbl9CHzkSTQlOOOsx59/bxToUd8Za9uG4mq2qtqpPr/sr7c0zlVSa5aTliwXiC9gkJGIKgmh61boGQwjRb9n1lXVWtPVp4+/vcqqXUHTcILGS79ndqhFmPOKFTKKdUg/Ei8AN5UpQ5iMnadByu4xX78Z9+C61qYotvpk8sqTicScSdp1x9IeWEQICIkF/oF/qEt+8/tVGPtL9LPw+Zfa/nRPaHZohRGOZj4zRlZPa174GTO7fSIdNkqaNG9gOfnFqK2AAbB3ROCMhoN45+tYAYZHE8wPlSABQ7R4j1gA47K8CDDIwQnce4wyMAqDsgQYlyTaq1Qk5av1sgSayrGZ1Ap+EkQwhliizFJ7D608Te8450InWzIlc4jJ1KviB9Yju0dd4zKm2JpPaZSreD8sI5dMnWZk6SgfaMuJ5V8qxzoZ1qRsM6SSyvv3fi6vnEaWTlG59IYdFCULGw0I8YJuPGw2ZWTeiFnvdqVax1oFw96CDGmF9cQ4m/Pf4lcqFOXMUUs57LZFfYLzXwrCh/OCfGNcO2LiPOH5fQplZU3xsUc57I1f7U2DsC2yP5kqPlGqHba/fD3MplYeqRSTnsztBHZS278DgB/nCY1w7WtpctrxX0yUysqq4wyknNGJ1rtyrw3hBUO9NRGuF5Qn6M178fEplQqR5iyqWKGhFDsOB7o0rfdFT2N2QtV5lLqGnClLybjookhaaKFDUGmC1YjHGK6lCnUcZSWXF5Xs+8HUakoppPk0zFxWdnbmmjbsl9FYlgxfKS8RdCSU0JoEgVJKU1J1CkeXb9nThcd9Unqxx9+w2VbmMqeiKx6zjhHrGMIgQERIL/QL/UJb95/aqMfaX6Wfh8y+1/OievzKhfV8R84+Qjweu+TEY6OSahz84hEsgiSBoAMASAGbz5GOWdIgMdHJCrbjxiME5JhsHLDyhgZBQb+/1rABu7+8QBKHd4+kATHZ5esARzPHyMEGYVMoVmEnugQa7lkMnG4AdowhgnIv/DCOw64n+IkdxiNKJ1MyATSOy+FYDtJHypHCgmdObMibUm09ptC+BKfkYd2T3hlTpGR25dwbxQjzr4RzoZOtGw1pJLnNZSfxJUnxIpHLizrUjYU9LPihLTo2G6vwNY6jKUN4toNJ8lbN6FWc7nKtj4Kt/wBBEaodo3MOJvz3+JTK2pS/aUs57LJNX2bjze68lQ8U18Y1w7arr0kn/BTKxpvjKKSb9kzor0U0hWwLQpHiCryjXDt2H74PyefoUy7Pf7ZFLN+zm0EZNIc+BafJV0xsh2vay5bXivpkplZVV0yUs3YE219pLPJ33FEfmApGyF1Qn6M17yiVGpHmLK6saCo6DQL/AFCW/ef2qjH2l+ln4fMvtfzonsE0rrq4nzj5CK2PXb3MBA2fLyicEZBQbVDuMRhk5QQj8R5gQ3I2CEnanxEMsYQQFbPEQyTgNTrSRyicojDC2sE8jENkpACxtEdHI0AGAJABTr4DziOpPQESQSACDAEJrnjHL4JQCBsHLDyicDJKDf3+sAFXHw/zBbB7godx8PlDIwSh2eRhkYEKEkioHMRDCNVyzWVZoSYnAE/4UkdhbiPhWoDurEaUTqYwZmE9iZVwUAflWOdCJ1sf6bOp/wDjXyI9Y57s61jJ0gfT25Yn4TXziO7ZOtGdvSpr76HEcUkxGhk6kO5PSExg50K66nEpV5iOoVKlP0G14NoiUYy5SYkrYFntuJfbZaStFSkpJAFQQeqDQmhOqL5X1xODpym2n9+JwqFOMtSW4rqiSThiSc/URwtkQ9xDXYfPyickYFESQMIAYQA9cBz845RLIDEkDdIdsMInJK7h3CGEMsW6n3R4xGBkIQN/fDcnYl38R5gRO5GwQDjiPERG5OwKK2D8wickYJj7p8DDIwAq4jkYZQwFKhUY6xB8BcjKgQCJBIAKMxxiHwSuQRJBAoxAITtAPIQwTkFBs8xs2QBKcfCAIePhBAGP6PrSGRgVSa5p8K+UMjBrvybRpeQnmKazEIliy0k23W4kCuyJwRkzqiSALziESxBe2dxBiMk4Hx9090TlEYZL439xhkYHvi6MREIlhBjo5DABgCQAwy5/KOepPQEdEEgCQBDEPglDqUanE5wQBe4dwhhDLFoPdHjDAyS6N/eYYGQlG8+BiFkl4IkYjHwg8hYBQ7u//ETkjBMdh5UPzhkYATuPcYZGGS+KZ6z8odQSJIJAEGvh8xEdSegsSQS8dsQBTwH6rAkU0/VYAVXPwgCIOB4iI6k9Agx0cjhZ2mIJyNfP6pDCGWDD3R3QwMhup90DhX1iGiUw3Rv74YIyS6Np8DE7jYamFL2vWPSI3J2BdO1PiInLIwg0Owd8MjBMfdPKhhkYATuPcYhtEpBcWKnHXEohgChtiSAwBDADL+Q8o5XBL5FjogkAFOcQyUAGJIIVnbEYJyLQbB3CGBkhSP0TEIlkw3+HpE4IyLTf4f5huNgEHd4+kMjAMdmzWN8RkYEJ3HuMTlDDEKxDIwFvI8ojqT0CI6ORhADCACIAP+POIfBK5GVmYEEiQGAJABT8ohkgiSA3jEAN87YYJyAmudO4QaCZkDSa5DuiCSLZFNfefWIyycI15hZB/WyCYaMTTpOZjo5NiJICnP8AWyIZKBEkEgAQBFfIRC4JYsSQCAIdXCIRLEMSQLEMkClHbDAyf//Z"/>
          <p:cNvSpPr>
            <a:spLocks noChangeAspect="1" noChangeArrowheads="1"/>
          </p:cNvSpPr>
          <p:nvPr/>
        </p:nvSpPr>
        <p:spPr bwMode="auto">
          <a:xfrm>
            <a:off x="155575" y="-25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p>
        </p:txBody>
      </p:sp>
      <p:sp>
        <p:nvSpPr>
          <p:cNvPr id="20" name="CasellaDiTesto 19"/>
          <p:cNvSpPr txBox="1">
            <a:spLocks noChangeArrowheads="1"/>
          </p:cNvSpPr>
          <p:nvPr/>
        </p:nvSpPr>
        <p:spPr bwMode="auto">
          <a:xfrm>
            <a:off x="1696548" y="435714"/>
            <a:ext cx="540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3200" b="1" dirty="0" err="1">
                <a:solidFill>
                  <a:srgbClr val="002060"/>
                </a:solidFill>
                <a:latin typeface="Calibri" panose="020F0502020204030204" pitchFamily="34" charset="0"/>
              </a:rPr>
              <a:t>Obesity</a:t>
            </a:r>
            <a:r>
              <a:rPr lang="it-IT" altLang="it-IT" sz="3200" b="1" dirty="0">
                <a:solidFill>
                  <a:srgbClr val="002060"/>
                </a:solidFill>
                <a:latin typeface="Calibri" panose="020F0502020204030204" pitchFamily="34" charset="0"/>
              </a:rPr>
              <a:t> and </a:t>
            </a:r>
            <a:r>
              <a:rPr lang="it-IT" altLang="it-IT" sz="3200" b="1" dirty="0" err="1">
                <a:solidFill>
                  <a:srgbClr val="002060"/>
                </a:solidFill>
                <a:latin typeface="Calibri" panose="020F0502020204030204" pitchFamily="34" charset="0"/>
              </a:rPr>
              <a:t>Breast</a:t>
            </a:r>
            <a:r>
              <a:rPr lang="it-IT" altLang="it-IT" sz="3200" b="1" dirty="0">
                <a:solidFill>
                  <a:srgbClr val="002060"/>
                </a:solidFill>
                <a:latin typeface="Calibri" panose="020F0502020204030204" pitchFamily="34" charset="0"/>
              </a:rPr>
              <a:t> </a:t>
            </a:r>
            <a:r>
              <a:rPr lang="it-IT" altLang="it-IT" sz="3200" b="1" dirty="0" err="1">
                <a:solidFill>
                  <a:srgbClr val="002060"/>
                </a:solidFill>
                <a:latin typeface="Calibri" panose="020F0502020204030204" pitchFamily="34" charset="0"/>
              </a:rPr>
              <a:t>Cancer</a:t>
            </a:r>
            <a:endParaRPr lang="it-IT" altLang="it-IT" sz="3200" b="1" dirty="0">
              <a:solidFill>
                <a:srgbClr val="002060"/>
              </a:solidFill>
              <a:latin typeface="Calibri" panose="020F0502020204030204" pitchFamily="34" charset="0"/>
            </a:endParaRPr>
          </a:p>
        </p:txBody>
      </p:sp>
      <p:sp>
        <p:nvSpPr>
          <p:cNvPr id="23" name="CasellaDiTesto 22"/>
          <p:cNvSpPr txBox="1"/>
          <p:nvPr/>
        </p:nvSpPr>
        <p:spPr>
          <a:xfrm>
            <a:off x="534986" y="1981200"/>
            <a:ext cx="8271084" cy="1200329"/>
          </a:xfrm>
          <a:prstGeom prst="rect">
            <a:avLst/>
          </a:prstGeom>
          <a:noFill/>
        </p:spPr>
        <p:txBody>
          <a:bodyPr wrap="square">
            <a:spAutoFit/>
          </a:bodyPr>
          <a:lstStyle/>
          <a:p>
            <a:pPr marL="342900" indent="-342900" algn="ctr" eaLnBrk="1" hangingPunct="1">
              <a:buFont typeface="Arial" panose="020B0604020202020204" pitchFamily="34" charset="0"/>
              <a:buChar char="•"/>
              <a:defRPr/>
            </a:pPr>
            <a:endParaRPr lang="en-US" dirty="0">
              <a:solidFill>
                <a:schemeClr val="bg1">
                  <a:lumMod val="50000"/>
                </a:schemeClr>
              </a:solidFill>
              <a:latin typeface="+mj-lt"/>
            </a:endParaRPr>
          </a:p>
          <a:p>
            <a:pPr algn="just" eaLnBrk="1" hangingPunct="1">
              <a:defRPr/>
            </a:pPr>
            <a:r>
              <a:rPr lang="en-US" b="1" dirty="0">
                <a:solidFill>
                  <a:srgbClr val="0070C0"/>
                </a:solidFill>
                <a:latin typeface="+mj-lt"/>
              </a:rPr>
              <a:t>ER-positive subtypes </a:t>
            </a:r>
            <a:r>
              <a:rPr lang="en-US" dirty="0">
                <a:latin typeface="+mj-lt"/>
              </a:rPr>
              <a:t>occur more often among </a:t>
            </a:r>
            <a:r>
              <a:rPr lang="en-US" b="1" dirty="0">
                <a:latin typeface="+mj-lt"/>
              </a:rPr>
              <a:t>postmenopausal</a:t>
            </a:r>
            <a:r>
              <a:rPr lang="en-US" dirty="0">
                <a:latin typeface="+mj-lt"/>
              </a:rPr>
              <a:t> women</a:t>
            </a:r>
          </a:p>
        </p:txBody>
      </p:sp>
      <p:sp>
        <p:nvSpPr>
          <p:cNvPr id="5" name="CasellaDiTesto 4">
            <a:extLst>
              <a:ext uri="{FF2B5EF4-FFF2-40B4-BE49-F238E27FC236}">
                <a16:creationId xmlns:a16="http://schemas.microsoft.com/office/drawing/2014/main" id="{8BCCFD13-E51D-A6B2-38CD-A522E03DE98E}"/>
              </a:ext>
            </a:extLst>
          </p:cNvPr>
          <p:cNvSpPr txBox="1"/>
          <p:nvPr/>
        </p:nvSpPr>
        <p:spPr>
          <a:xfrm>
            <a:off x="534986" y="3181529"/>
            <a:ext cx="8378825" cy="1891287"/>
          </a:xfrm>
          <a:prstGeom prst="rect">
            <a:avLst/>
          </a:prstGeom>
          <a:noFill/>
        </p:spPr>
        <p:txBody>
          <a:bodyPr wrap="square">
            <a:spAutoFit/>
          </a:bodyPr>
          <a:lstStyle/>
          <a:p>
            <a:pPr algn="just" eaLnBrk="1" hangingPunct="1">
              <a:lnSpc>
                <a:spcPct val="150000"/>
              </a:lnSpc>
              <a:defRPr/>
            </a:pPr>
            <a:r>
              <a:rPr lang="en-US" sz="2000" b="1" dirty="0">
                <a:latin typeface="Calibri" panose="020F0502020204030204" pitchFamily="34" charset="0"/>
                <a:ea typeface="Calibri" panose="020F0502020204030204" pitchFamily="34" charset="0"/>
                <a:cs typeface="Calibri" panose="020F0502020204030204" pitchFamily="34" charset="0"/>
              </a:rPr>
              <a:t>OBESITY</a:t>
            </a:r>
            <a:r>
              <a:rPr lang="en-US" sz="2000" dirty="0">
                <a:latin typeface="Calibri" panose="020F0502020204030204" pitchFamily="34" charset="0"/>
                <a:ea typeface="Calibri" panose="020F0502020204030204" pitchFamily="34" charset="0"/>
                <a:cs typeface="Calibri" panose="020F0502020204030204" pitchFamily="34" charset="0"/>
              </a:rPr>
              <a:t> is significantly </a:t>
            </a:r>
            <a:r>
              <a:rPr lang="en-US" sz="2000" b="1" dirty="0">
                <a:latin typeface="Calibri" panose="020F0502020204030204" pitchFamily="34" charset="0"/>
                <a:ea typeface="Calibri" panose="020F0502020204030204" pitchFamily="34" charset="0"/>
                <a:cs typeface="Calibri" panose="020F0502020204030204" pitchFamily="34" charset="0"/>
              </a:rPr>
              <a:t>ASSOCIATED WITH </a:t>
            </a:r>
            <a:r>
              <a:rPr lang="en-US" sz="2000" b="1" dirty="0">
                <a:solidFill>
                  <a:srgbClr val="0070C0"/>
                </a:solidFill>
                <a:latin typeface="Calibri" panose="020F0502020204030204" pitchFamily="34" charset="0"/>
                <a:ea typeface="Calibri" panose="020F0502020204030204" pitchFamily="34" charset="0"/>
                <a:cs typeface="Calibri" panose="020F0502020204030204" pitchFamily="34" charset="0"/>
              </a:rPr>
              <a:t>receptor positive </a:t>
            </a:r>
            <a:r>
              <a:rPr lang="en-US" sz="2000" b="1" dirty="0">
                <a:latin typeface="Calibri" panose="020F0502020204030204" pitchFamily="34" charset="0"/>
                <a:ea typeface="Calibri" panose="020F0502020204030204" pitchFamily="34" charset="0"/>
                <a:cs typeface="Calibri" panose="020F0502020204030204" pitchFamily="34" charset="0"/>
              </a:rPr>
              <a:t>postmenopausal breast cancer - Summary Risk Ratio </a:t>
            </a:r>
            <a:r>
              <a:rPr lang="en-US" sz="2000" dirty="0">
                <a:latin typeface="Calibri" panose="020F0502020204030204" pitchFamily="34" charset="0"/>
                <a:ea typeface="Calibri" panose="020F0502020204030204" pitchFamily="34" charset="0"/>
                <a:cs typeface="Calibri" panose="020F0502020204030204" pitchFamily="34" charset="0"/>
              </a:rPr>
              <a:t>of </a:t>
            </a:r>
            <a:r>
              <a:rPr lang="en-US" sz="2000" b="1" dirty="0">
                <a:latin typeface="Calibri" panose="020F0502020204030204" pitchFamily="34" charset="0"/>
                <a:ea typeface="Calibri" panose="020F0502020204030204" pitchFamily="34" charset="0"/>
                <a:cs typeface="Calibri" panose="020F0502020204030204" pitchFamily="34" charset="0"/>
              </a:rPr>
              <a:t>1.39 </a:t>
            </a:r>
            <a:r>
              <a:rPr lang="en-US" sz="2000" dirty="0">
                <a:latin typeface="Calibri" panose="020F0502020204030204" pitchFamily="34" charset="0"/>
                <a:ea typeface="Calibri" panose="020F0502020204030204" pitchFamily="34" charset="0"/>
                <a:cs typeface="Calibri" panose="020F0502020204030204" pitchFamily="34" charset="0"/>
              </a:rPr>
              <a:t>(95% CI: 1.14- 1.70) - </a:t>
            </a:r>
            <a:r>
              <a:rPr lang="en-US" sz="2000" b="1" dirty="0">
                <a:latin typeface="Calibri" panose="020F0502020204030204" pitchFamily="34" charset="0"/>
                <a:ea typeface="Calibri" panose="020F0502020204030204" pitchFamily="34" charset="0"/>
                <a:cs typeface="Calibri" panose="020F0502020204030204" pitchFamily="34" charset="0"/>
              </a:rPr>
              <a:t>BUT   NOT  with </a:t>
            </a:r>
            <a:r>
              <a:rPr lang="en-US" sz="2000" b="1" dirty="0">
                <a:solidFill>
                  <a:srgbClr val="C00000"/>
                </a:solidFill>
                <a:latin typeface="Calibri" panose="020F0502020204030204" pitchFamily="34" charset="0"/>
                <a:ea typeface="Calibri" panose="020F0502020204030204" pitchFamily="34" charset="0"/>
                <a:cs typeface="Calibri" panose="020F0502020204030204" pitchFamily="34" charset="0"/>
              </a:rPr>
              <a:t>ER-negative/PR-negative </a:t>
            </a:r>
            <a:r>
              <a:rPr lang="en-US" sz="2000" b="1" dirty="0">
                <a:latin typeface="Calibri" panose="020F0502020204030204" pitchFamily="34" charset="0"/>
                <a:ea typeface="Calibri" panose="020F0502020204030204" pitchFamily="34" charset="0"/>
                <a:cs typeface="Calibri" panose="020F0502020204030204" pitchFamily="34" charset="0"/>
              </a:rPr>
              <a:t>cancer</a:t>
            </a:r>
          </a:p>
          <a:p>
            <a:pPr algn="just" eaLnBrk="1" hangingPunct="1">
              <a:lnSpc>
                <a:spcPct val="150000"/>
              </a:lnSpc>
              <a:defRPr/>
            </a:pP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Rettangolo 5">
            <a:extLst>
              <a:ext uri="{FF2B5EF4-FFF2-40B4-BE49-F238E27FC236}">
                <a16:creationId xmlns:a16="http://schemas.microsoft.com/office/drawing/2014/main" id="{C280A3B3-B807-D82D-8720-AEDADCE26C95}"/>
              </a:ext>
            </a:extLst>
          </p:cNvPr>
          <p:cNvSpPr/>
          <p:nvPr/>
        </p:nvSpPr>
        <p:spPr>
          <a:xfrm>
            <a:off x="-28130" y="6273145"/>
            <a:ext cx="9505056" cy="338554"/>
          </a:xfrm>
          <a:prstGeom prst="rect">
            <a:avLst/>
          </a:prstGeom>
        </p:spPr>
        <p:txBody>
          <a:bodyPr wrap="square">
            <a:spAutoFit/>
          </a:bodyPr>
          <a:lstStyle/>
          <a:p>
            <a:pPr algn="ctr" eaLnBrk="1" hangingPunct="1">
              <a:defRPr/>
            </a:pPr>
            <a:r>
              <a:rPr lang="en-US" sz="1600" b="1" dirty="0">
                <a:solidFill>
                  <a:schemeClr val="bg1">
                    <a:lumMod val="50000"/>
                  </a:schemeClr>
                </a:solidFill>
                <a:latin typeface="+mj-lt"/>
              </a:rPr>
              <a:t>Meta-analysis</a:t>
            </a:r>
            <a:r>
              <a:rPr lang="en-US" sz="1600" dirty="0">
                <a:solidFill>
                  <a:schemeClr val="bg1">
                    <a:lumMod val="50000"/>
                  </a:schemeClr>
                </a:solidFill>
                <a:latin typeface="+mj-lt"/>
              </a:rPr>
              <a:t> of 89 epidemiologic reports  </a:t>
            </a:r>
          </a:p>
        </p:txBody>
      </p:sp>
      <p:pic>
        <p:nvPicPr>
          <p:cNvPr id="7" name="Picture 2">
            <a:extLst>
              <a:ext uri="{FF2B5EF4-FFF2-40B4-BE49-F238E27FC236}">
                <a16:creationId xmlns:a16="http://schemas.microsoft.com/office/drawing/2014/main" id="{DABB15A6-B984-E3A4-D2E6-9AD92E189F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92" t="39420" r="2117" b="5869"/>
          <a:stretch/>
        </p:blipFill>
        <p:spPr bwMode="auto">
          <a:xfrm>
            <a:off x="1524000" y="4721427"/>
            <a:ext cx="6745432" cy="136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magine 7">
            <a:extLst>
              <a:ext uri="{FF2B5EF4-FFF2-40B4-BE49-F238E27FC236}">
                <a16:creationId xmlns:a16="http://schemas.microsoft.com/office/drawing/2014/main" id="{A769D392-43A5-3B8B-40F6-73E1B7345915}"/>
              </a:ext>
            </a:extLst>
          </p:cNvPr>
          <p:cNvPicPr>
            <a:picLocks noChangeAspect="1"/>
          </p:cNvPicPr>
          <p:nvPr/>
        </p:nvPicPr>
        <p:blipFill>
          <a:blip r:embed="rId3"/>
          <a:stretch>
            <a:fillRect/>
          </a:stretch>
        </p:blipFill>
        <p:spPr>
          <a:xfrm>
            <a:off x="7269579" y="259179"/>
            <a:ext cx="1036221" cy="1036221"/>
          </a:xfrm>
          <a:prstGeom prst="rect">
            <a:avLst/>
          </a:prstGeom>
        </p:spPr>
      </p:pic>
    </p:spTree>
    <p:extLst>
      <p:ext uri="{BB962C8B-B14F-4D97-AF65-F5344CB8AC3E}">
        <p14:creationId xmlns:p14="http://schemas.microsoft.com/office/powerpoint/2010/main" val="661411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152400"/>
            <a:ext cx="7772400" cy="1295400"/>
          </a:xfrm>
        </p:spPr>
        <p:txBody>
          <a:bodyPr/>
          <a:lstStyle/>
          <a:p>
            <a:r>
              <a:rPr lang="en-US" sz="3200" b="1" dirty="0" err="1">
                <a:solidFill>
                  <a:schemeClr val="bg1"/>
                </a:solidFill>
                <a:latin typeface="Geneva"/>
              </a:rPr>
              <a:t>Empidemiological</a:t>
            </a:r>
            <a:r>
              <a:rPr lang="en-US" sz="3200" b="1" dirty="0">
                <a:solidFill>
                  <a:schemeClr val="bg1"/>
                </a:solidFill>
                <a:latin typeface="Geneva"/>
              </a:rPr>
              <a:t> studies of obesity and breast cancer</a:t>
            </a:r>
          </a:p>
        </p:txBody>
      </p:sp>
      <p:pic>
        <p:nvPicPr>
          <p:cNvPr id="5" name="Immagine 4"/>
          <p:cNvPicPr>
            <a:picLocks noChangeAspect="1"/>
          </p:cNvPicPr>
          <p:nvPr/>
        </p:nvPicPr>
        <p:blipFill>
          <a:blip r:embed="rId2"/>
          <a:stretch>
            <a:fillRect/>
          </a:stretch>
        </p:blipFill>
        <p:spPr>
          <a:xfrm>
            <a:off x="1143000" y="1524000"/>
            <a:ext cx="6675994" cy="4782909"/>
          </a:xfrm>
          <a:prstGeom prst="rect">
            <a:avLst/>
          </a:prstGeom>
        </p:spPr>
      </p:pic>
    </p:spTree>
    <p:extLst>
      <p:ext uri="{BB962C8B-B14F-4D97-AF65-F5344CB8AC3E}">
        <p14:creationId xmlns:p14="http://schemas.microsoft.com/office/powerpoint/2010/main" val="1030165242"/>
      </p:ext>
    </p:extLst>
  </p:cSld>
  <p:clrMapOvr>
    <a:masterClrMapping/>
  </p:clrMapOvr>
</p:sld>
</file>

<file path=ppt/theme/theme1.xml><?xml version="1.0" encoding="utf-8"?>
<a:theme xmlns:a="http://schemas.openxmlformats.org/drawingml/2006/main" name="Blank Presentation">
  <a:themeElements>
    <a:clrScheme name="Custom 1">
      <a:dk1>
        <a:srgbClr val="D2D215"/>
      </a:dk1>
      <a:lt1>
        <a:srgbClr val="FFFFFF"/>
      </a:lt1>
      <a:dk2>
        <a:srgbClr val="000099"/>
      </a:dk2>
      <a:lt2>
        <a:srgbClr val="FFFE2B"/>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30690</TotalTime>
  <Words>1278</Words>
  <Application>Microsoft Office PowerPoint</Application>
  <PresentationFormat>Presentazione su schermo (4:3)</PresentationFormat>
  <Paragraphs>110</Paragraphs>
  <Slides>26</Slides>
  <Notes>5</Notes>
  <HiddenSlides>3</HiddenSlides>
  <MMClips>0</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26</vt:i4>
      </vt:variant>
    </vt:vector>
  </HeadingPairs>
  <TitlesOfParts>
    <vt:vector size="32" baseType="lpstr">
      <vt:lpstr>Arial</vt:lpstr>
      <vt:lpstr>Calibri</vt:lpstr>
      <vt:lpstr>Geneva</vt:lpstr>
      <vt:lpstr>Times</vt:lpstr>
      <vt:lpstr>Blank Presentation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Empidemiological studies of obesity and breast cancer</vt:lpstr>
      <vt:lpstr>Presentazione standard di PowerPoint</vt:lpstr>
      <vt:lpstr>Presentazione standard di PowerPoint</vt:lpstr>
      <vt:lpstr>Presentazione standard di PowerPoint</vt:lpstr>
      <vt:lpstr>Presentazione standard di PowerPoint</vt:lpstr>
      <vt:lpstr>Presentazione standard di PowerPoint</vt:lpstr>
      <vt:lpstr>Effects on screeing, diagnosis and treatment</vt:lpstr>
      <vt:lpstr>Lymphedema risk</vt:lpstr>
      <vt:lpstr>Barriers to chemotherapy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Therapy:  Don’t wait, Don’t hesitate</vt:lpstr>
      <vt:lpstr>Presentazione standard di PowerPoint</vt:lpstr>
    </vt:vector>
  </TitlesOfParts>
  <Company>WUSM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Mutch</dc:creator>
  <cp:lastModifiedBy>ROBERTO BIANCO</cp:lastModifiedBy>
  <cp:revision>202</cp:revision>
  <dcterms:created xsi:type="dcterms:W3CDTF">2010-11-09T04:07:03Z</dcterms:created>
  <dcterms:modified xsi:type="dcterms:W3CDTF">2025-10-30T08:27:34Z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ad0b24d-6422-44b0-b3de-abb3a9e8c81a_Enabled">
    <vt:lpwstr>true</vt:lpwstr>
  </property>
  <property fmtid="{D5CDD505-2E9C-101B-9397-08002B2CF9AE}" pid="3" name="MSIP_Label_2ad0b24d-6422-44b0-b3de-abb3a9e8c81a_SetDate">
    <vt:lpwstr>2025-10-29T09:02:09Z</vt:lpwstr>
  </property>
  <property fmtid="{D5CDD505-2E9C-101B-9397-08002B2CF9AE}" pid="4" name="MSIP_Label_2ad0b24d-6422-44b0-b3de-abb3a9e8c81a_Method">
    <vt:lpwstr>Standard</vt:lpwstr>
  </property>
  <property fmtid="{D5CDD505-2E9C-101B-9397-08002B2CF9AE}" pid="5" name="MSIP_Label_2ad0b24d-6422-44b0-b3de-abb3a9e8c81a_Name">
    <vt:lpwstr>defa4170-0d19-0005-0004-bc88714345d2</vt:lpwstr>
  </property>
  <property fmtid="{D5CDD505-2E9C-101B-9397-08002B2CF9AE}" pid="6" name="MSIP_Label_2ad0b24d-6422-44b0-b3de-abb3a9e8c81a_SiteId">
    <vt:lpwstr>2fcfe26a-bb62-46b0-b1e3-28f9da0c45fd</vt:lpwstr>
  </property>
  <property fmtid="{D5CDD505-2E9C-101B-9397-08002B2CF9AE}" pid="7" name="MSIP_Label_2ad0b24d-6422-44b0-b3de-abb3a9e8c81a_ActionId">
    <vt:lpwstr>2ff91e0f-bac6-4ebd-93e5-a8c9935cd15f</vt:lpwstr>
  </property>
  <property fmtid="{D5CDD505-2E9C-101B-9397-08002B2CF9AE}" pid="8" name="MSIP_Label_2ad0b24d-6422-44b0-b3de-abb3a9e8c81a_ContentBits">
    <vt:lpwstr>0</vt:lpwstr>
  </property>
  <property fmtid="{D5CDD505-2E9C-101B-9397-08002B2CF9AE}" pid="9" name="MSIP_Label_2ad0b24d-6422-44b0-b3de-abb3a9e8c81a_Tag">
    <vt:lpwstr>10, 3, 0, 1</vt:lpwstr>
  </property>
</Properties>
</file>